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20" r:id="rId10"/>
    <p:sldId id="319" r:id="rId11"/>
    <p:sldId id="321" r:id="rId12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0" userDrawn="1">
          <p15:clr>
            <a:srgbClr val="A4A3A4"/>
          </p15:clr>
        </p15:guide>
        <p15:guide id="2" pos="12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B489"/>
    <a:srgbClr val="00A652"/>
    <a:srgbClr val="DEB388"/>
    <a:srgbClr val="E5BC92"/>
    <a:srgbClr val="002060"/>
    <a:srgbClr val="B9C7DE"/>
    <a:srgbClr val="92D050"/>
    <a:srgbClr val="879FC7"/>
    <a:srgbClr val="FF2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3" autoAdjust="0"/>
    <p:restoredTop sz="94660"/>
  </p:normalViewPr>
  <p:slideViewPr>
    <p:cSldViewPr snapToGrid="0">
      <p:cViewPr>
        <p:scale>
          <a:sx n="125" d="100"/>
          <a:sy n="125" d="100"/>
        </p:scale>
        <p:origin x="-864" y="72"/>
      </p:cViewPr>
      <p:guideLst>
        <p:guide orient="horz" pos="210"/>
        <p:guide pos="12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6FF6-510E-4D9B-A808-10F3CB5056B4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A9DF-7DFD-4EF2-922C-D0762D42C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25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6FF6-510E-4D9B-A808-10F3CB5056B4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A9DF-7DFD-4EF2-922C-D0762D42C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79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6FF6-510E-4D9B-A808-10F3CB5056B4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A9DF-7DFD-4EF2-922C-D0762D42C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099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6FF6-510E-4D9B-A808-10F3CB5056B4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A9DF-7DFD-4EF2-922C-D0762D42C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61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6FF6-510E-4D9B-A808-10F3CB5056B4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A9DF-7DFD-4EF2-922C-D0762D42C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509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6FF6-510E-4D9B-A808-10F3CB5056B4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A9DF-7DFD-4EF2-922C-D0762D42C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760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6FF6-510E-4D9B-A808-10F3CB5056B4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A9DF-7DFD-4EF2-922C-D0762D42C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17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6FF6-510E-4D9B-A808-10F3CB5056B4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A9DF-7DFD-4EF2-922C-D0762D42C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39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6FF6-510E-4D9B-A808-10F3CB5056B4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A9DF-7DFD-4EF2-922C-D0762D42C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42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6FF6-510E-4D9B-A808-10F3CB5056B4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A9DF-7DFD-4EF2-922C-D0762D42C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84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6FF6-510E-4D9B-A808-10F3CB5056B4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7A9DF-7DFD-4EF2-922C-D0762D42C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97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56FF6-510E-4D9B-A808-10F3CB5056B4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7A9DF-7DFD-4EF2-922C-D0762D42C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96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961627" y="2298581"/>
            <a:ext cx="53284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 ОРГАНИЗАЦИИ КОМПЛЕКСНЫХ </a:t>
            </a:r>
          </a:p>
          <a:p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КАДАСТРОВЫХ РАБОТ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02757" y="4606905"/>
            <a:ext cx="4293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территории Калужской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59954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4"/>
          <a:stretch/>
        </p:blipFill>
        <p:spPr>
          <a:xfrm>
            <a:off x="4910621" y="2057400"/>
            <a:ext cx="4962569" cy="36332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2035" y="245993"/>
            <a:ext cx="75903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ВТОРОЙ КОНКУРС НА ПРАВО ЗАКЛЮЧЕНИЯ КОНТРАКТА НА ВЫПОЛНЕНИЕ КАДАСТРОВЫХ РАБОТ</a:t>
            </a:r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28048" y="6051231"/>
            <a:ext cx="4874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ED95142-A06B-4C14-A5B8-20A6906696DA}" type="slidenum">
              <a:rPr lang="ru-RU" sz="1600" b="1" smtClean="0">
                <a:solidFill>
                  <a:srgbClr val="01A3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fld>
            <a:endParaRPr lang="ru-RU" sz="1600" b="1" dirty="0">
              <a:solidFill>
                <a:srgbClr val="01A35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68096" y="1963860"/>
            <a:ext cx="436003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 smtClean="0">
                <a:solidFill>
                  <a:srgbClr val="DFB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₽ 4 864 900</a:t>
            </a:r>
            <a:endParaRPr lang="ru-RU" sz="1400" b="1" dirty="0" smtClean="0">
              <a:solidFill>
                <a:srgbClr val="DFB4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начальная цена контракта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8095" y="3197633"/>
            <a:ext cx="344200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</a:t>
            </a:r>
            <a:r>
              <a:rPr lang="en-US" sz="1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КАДАСТРОВЫХ КВАРТАЛА:</a:t>
            </a:r>
            <a:endParaRPr lang="ru-RU" sz="105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"/>
            </a:pP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уточнение местоположения границ </a:t>
            </a:r>
            <a:r>
              <a:rPr lang="ru-RU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&gt;1200 земельных участков </a:t>
            </a:r>
            <a:endParaRPr lang="ru-RU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"/>
            </a:pP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уточнение местоположения </a:t>
            </a:r>
            <a:r>
              <a:rPr lang="ru-RU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700 ОКС  </a:t>
            </a:r>
            <a:endParaRPr lang="ru-RU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"/>
            </a:pP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исправление реестровых ошибок в отношении </a:t>
            </a:r>
            <a:r>
              <a:rPr lang="ru-RU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110 земельных участков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(пересечение границ).</a:t>
            </a:r>
            <a:endParaRPr lang="ru-RU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300646" y="2990850"/>
            <a:ext cx="330945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140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61627" y="2628781"/>
            <a:ext cx="53284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</a:t>
            </a:r>
            <a:b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17368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2035" y="245993"/>
            <a:ext cx="5354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КОМПЛЕКСНЫЕ КАДАСТРОВЫЕ РАБОТЫ НА ТЕРРИТОРИИ РЕГИОНА</a:t>
            </a:r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3366" y="2320106"/>
            <a:ext cx="70125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kern="1800" dirty="0" smtClean="0">
                <a:solidFill>
                  <a:srgbClr val="020C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проведении комплексных кадастровых работ на территории Калужской области будут:</a:t>
            </a:r>
            <a:endParaRPr lang="ru-RU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77166" y="3460135"/>
            <a:ext cx="24663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уточнение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местоположения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границ земельных участков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643540" y="3248451"/>
            <a:ext cx="0" cy="162369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328048" y="6051231"/>
            <a:ext cx="4874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ED95142-A06B-4C14-A5B8-20A6906696DA}" type="slidenum">
              <a:rPr lang="ru-RU" sz="1600" b="1" smtClean="0">
                <a:solidFill>
                  <a:srgbClr val="01A3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fld>
            <a:endParaRPr lang="ru-RU" sz="1600" b="1" dirty="0">
              <a:solidFill>
                <a:srgbClr val="01A35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07667" y="3460135"/>
            <a:ext cx="23901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уточнение местоположения объектов капитального строительства на земельных участках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53612" y="3460135"/>
            <a:ext cx="2917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исправление реестровых ошибок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297840" y="3248451"/>
            <a:ext cx="0" cy="162369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33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2035" y="245993"/>
            <a:ext cx="5354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КОМПЛЕКСНЫЕ КАДАСТРОВЫЕ РАБОТЫ НА ТЕРРИТОРИИ МО</a:t>
            </a:r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78768" y="2523249"/>
            <a:ext cx="135965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1400" b="1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муниципальных</a:t>
            </a:r>
            <a:b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района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28048" y="6051231"/>
            <a:ext cx="4874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ED95142-A06B-4C14-A5B8-20A6906696DA}" type="slidenum">
              <a:rPr lang="ru-RU" sz="1600" b="1" smtClean="0">
                <a:solidFill>
                  <a:srgbClr val="01A3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fld>
            <a:endParaRPr lang="ru-RU" sz="1600" b="1" dirty="0">
              <a:solidFill>
                <a:srgbClr val="01A35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78768" y="4342181"/>
            <a:ext cx="135965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183</a:t>
            </a:r>
            <a:endParaRPr lang="ru-RU" sz="1400" b="1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адастровых квартала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79836" y="2523249"/>
            <a:ext cx="179463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9 150</a:t>
            </a:r>
            <a:endParaRPr lang="ru-RU" sz="1400" b="1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бъектов недвижимости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79836" y="4342181"/>
            <a:ext cx="168033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2 764</a:t>
            </a:r>
            <a:endParaRPr lang="ru-RU" sz="1400" b="1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бъекта капитального строительства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85668" y="2523249"/>
            <a:ext cx="436003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₽ 27 450 000</a:t>
            </a:r>
            <a:endParaRPr lang="ru-RU" sz="1400" b="1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стоимость комплексных кадастровых работ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85668" y="4342181"/>
            <a:ext cx="335673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₽ 18 940 500</a:t>
            </a:r>
            <a:endParaRPr lang="ru-RU" sz="1400" b="1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запрашиваемая в рамках заявки субсидия </a:t>
            </a:r>
            <a:b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из федерального бюджета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2767240" y="2523249"/>
            <a:ext cx="0" cy="28996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307240" y="2523249"/>
            <a:ext cx="0" cy="28996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89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2035" y="245993"/>
            <a:ext cx="5354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</a:t>
            </a:r>
            <a:b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ПОДГОТОВКЕ ЗАЯВКИ</a:t>
            </a:r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28048" y="6051231"/>
            <a:ext cx="4874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ED95142-A06B-4C14-A5B8-20A6906696DA}" type="slidenum">
              <a:rPr lang="ru-RU" sz="1600" b="1" smtClean="0">
                <a:solidFill>
                  <a:srgbClr val="01A3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fld>
            <a:endParaRPr lang="ru-RU" sz="1600" b="1" dirty="0">
              <a:solidFill>
                <a:srgbClr val="01A35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81633" y="2633634"/>
            <a:ext cx="29845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Принято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постановление Правительства области </a:t>
            </a:r>
            <a:r>
              <a:rPr lang="en-US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 организации проведения комплексных кадастровых работ </a:t>
            </a:r>
            <a:r>
              <a:rPr lang="en-US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территории Калужской области в 2019 году» с утверждением перечня мероприятий по проведению работ и полномочий министерства экономического развития Калужской области </a:t>
            </a:r>
            <a:r>
              <a:rPr lang="en-US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данной сфере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7211" y="2633634"/>
            <a:ext cx="292617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Внесены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изменения в госпрограмму «Управление имущественным комплексом Калужской области»: включены новые мероприятия и показатели, 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определены условия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предоставления и методика расчета межбюджетных субсидий местным бюджетам из областного бюджета на проведение комплексных кадастровых работ.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44677" y="2633634"/>
            <a:ext cx="20980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Утвержден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перечень кадастровых кварталов, в границах которых в 2019 году будут проведены комплексные кадастровые работы.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65202" y="1854623"/>
            <a:ext cx="771365" cy="6649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ru-RU" sz="3600" b="1" dirty="0" smtClean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181635" y="1854623"/>
            <a:ext cx="771365" cy="6649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ru-RU" sz="3600" b="1" dirty="0" smtClean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98068" y="1854623"/>
            <a:ext cx="771365" cy="6649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ru-RU" sz="3600" b="1" dirty="0" smtClean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485900" y="2582834"/>
            <a:ext cx="2032000" cy="0"/>
          </a:xfrm>
          <a:prstGeom prst="line">
            <a:avLst/>
          </a:prstGeom>
          <a:ln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318000" y="2582834"/>
            <a:ext cx="2032000" cy="0"/>
          </a:xfrm>
          <a:prstGeom prst="line">
            <a:avLst/>
          </a:prstGeom>
          <a:ln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048500" y="2582834"/>
            <a:ext cx="1594266" cy="0"/>
          </a:xfrm>
          <a:prstGeom prst="line">
            <a:avLst/>
          </a:prstGeom>
          <a:ln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596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2035" y="245993"/>
            <a:ext cx="5354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 </a:t>
            </a:r>
            <a:b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РАССМОТРЕНИЯ ЗАЯВКИ</a:t>
            </a:r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28048" y="6051231"/>
            <a:ext cx="4874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ED95142-A06B-4C14-A5B8-20A6906696DA}" type="slidenum">
              <a:rPr lang="ru-RU" sz="1600" b="1" smtClean="0">
                <a:solidFill>
                  <a:srgbClr val="01A3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fld>
            <a:endParaRPr lang="ru-RU" sz="1600" b="1" dirty="0">
              <a:solidFill>
                <a:srgbClr val="01A35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86706" y="2562322"/>
            <a:ext cx="436003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DFB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₽ 6 022 000</a:t>
            </a:r>
            <a:endParaRPr lang="ru-RU" sz="1400" b="1" dirty="0" smtClean="0">
              <a:solidFill>
                <a:srgbClr val="DFB4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субсидия из федерального бюджета в 2019 г.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86706" y="4242221"/>
            <a:ext cx="135965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1400" b="1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муниципальный</a:t>
            </a:r>
            <a:b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12368" y="4242221"/>
            <a:ext cx="135965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ru-RU" sz="1400" b="1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адастровых кварталов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46738" y="2522688"/>
            <a:ext cx="3384550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уточнение местоположения границ </a:t>
            </a:r>
            <a:r>
              <a:rPr lang="ru-RU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&gt;1000 земельных участков 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уточнение местоположения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1500 </a:t>
            </a:r>
            <a:r>
              <a:rPr lang="ru-RU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ОКС   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исправление реестровых ошибок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отношении </a:t>
            </a:r>
            <a:r>
              <a:rPr lang="ru-RU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130 земельных участков </a:t>
            </a: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(пересечение границ)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129440" y="2522688"/>
            <a:ext cx="0" cy="28996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469268" y="3848100"/>
            <a:ext cx="293763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054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2035" y="245993"/>
            <a:ext cx="5354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ВЗАИМОДЕЙСТВИЕ В РАМКАХ ПРОВЕДЕНИЯ КАДАСТРОВЫХ РАБОТ </a:t>
            </a:r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28048" y="6051231"/>
            <a:ext cx="4874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ED95142-A06B-4C14-A5B8-20A6906696DA}" type="slidenum">
              <a:rPr lang="ru-RU" sz="1600" b="1" smtClean="0">
                <a:solidFill>
                  <a:srgbClr val="01A3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fld>
            <a:endParaRPr lang="ru-RU" sz="1600" b="1" dirty="0">
              <a:solidFill>
                <a:srgbClr val="01A35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24825" y="2781699"/>
            <a:ext cx="16383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РОСРЕЕСТРА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404389" y="4564628"/>
            <a:ext cx="35159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соглашение о предоставлении субсидии из федерального бюджета бюджету Калужской области на проведение комплексных кадастровых работ.</a:t>
            </a:r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579516" y="4590453"/>
            <a:ext cx="3341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соглашение о предоставлении субсидии из бюджета субъекта РФ местному бюджету на проведение комплексных кадастровых работ. </a:t>
            </a:r>
          </a:p>
        </p:txBody>
      </p:sp>
      <p:sp>
        <p:nvSpPr>
          <p:cNvPr id="33" name="Правая фигурная скобка 32"/>
          <p:cNvSpPr/>
          <p:nvPr/>
        </p:nvSpPr>
        <p:spPr>
          <a:xfrm rot="5400000">
            <a:off x="2760236" y="2645423"/>
            <a:ext cx="438997" cy="3006727"/>
          </a:xfrm>
          <a:prstGeom prst="rightBrace">
            <a:avLst>
              <a:gd name="adj1" fmla="val 0"/>
              <a:gd name="adj2" fmla="val 50666"/>
            </a:avLst>
          </a:prstGeom>
          <a:ln w="1270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346199" y="2781699"/>
            <a:ext cx="178021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ЭКОНОМИЧЕСКОГО </a:t>
            </a:r>
          </a:p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РАЗВИТИЯ КАЛУЖСКОЙ ОБЛАСТИ 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400719" y="2781699"/>
            <a:ext cx="174199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ЭКОНОМИЧЕСКОГО </a:t>
            </a:r>
          </a:p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РАЗВИТИЯ КАЛУЖСКОЙ ОБЛАСТИ 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214705" y="2789815"/>
            <a:ext cx="21748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АДМИНИСТРАЦИЯ МО «МАЛОЯРОСЛАВЕЦКИЙ РАЙОН» </a:t>
            </a:r>
            <a:endParaRPr lang="ru-RU" sz="1100" b="1" dirty="0"/>
          </a:p>
        </p:txBody>
      </p:sp>
      <p:sp>
        <p:nvSpPr>
          <p:cNvPr id="39" name="Правая фигурная скобка 38"/>
          <p:cNvSpPr/>
          <p:nvPr/>
        </p:nvSpPr>
        <p:spPr>
          <a:xfrm rot="5400000">
            <a:off x="6922661" y="2645423"/>
            <a:ext cx="438997" cy="3006727"/>
          </a:xfrm>
          <a:prstGeom prst="rightBrace">
            <a:avLst>
              <a:gd name="adj1" fmla="val 0"/>
              <a:gd name="adj2" fmla="val 50666"/>
            </a:avLst>
          </a:prstGeom>
          <a:ln w="12700"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10" y="2102271"/>
            <a:ext cx="362990" cy="54209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219" y="2176307"/>
            <a:ext cx="498816" cy="4940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019" y="2176307"/>
            <a:ext cx="498816" cy="494083"/>
          </a:xfrm>
          <a:prstGeom prst="rect">
            <a:avLst/>
          </a:prstGeom>
        </p:spPr>
      </p:pic>
      <p:pic>
        <p:nvPicPr>
          <p:cNvPr id="2060" name="Picture 12" descr="ÐÐ°ÑÑÐ¸Ð½ÐºÐ¸ Ð¿Ð¾ Ð·Ð°Ð¿ÑÐ¾ÑÑ ÑÐ¿ÑÐ°Ð²Ð»ÐµÐ½Ð¸Ðµ ÑÐ¾ÑÑÐµÐµÑÑÑÐ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735" y="2077699"/>
            <a:ext cx="908997" cy="60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236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2035" y="245993"/>
            <a:ext cx="66613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 НА ПРАВО ЗАКЛЮЧЕНИЯ КОНТРАКТА НА ВЫПОЛНЕНИЕ КАДАСТРОВЫХ РАБОТ.</a:t>
            </a:r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28048" y="6051231"/>
            <a:ext cx="4874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ED95142-A06B-4C14-A5B8-20A6906696DA}" type="slidenum">
              <a:rPr lang="ru-RU" sz="1600" b="1" smtClean="0">
                <a:solidFill>
                  <a:srgbClr val="01A3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fld>
            <a:endParaRPr lang="ru-RU" sz="1600" b="1" dirty="0">
              <a:solidFill>
                <a:srgbClr val="01A35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"/>
          <a:stretch/>
        </p:blipFill>
        <p:spPr>
          <a:xfrm>
            <a:off x="5138964" y="1998959"/>
            <a:ext cx="4637315" cy="365321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168096" y="1963860"/>
            <a:ext cx="436003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 smtClean="0">
                <a:solidFill>
                  <a:srgbClr val="DFB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₽ </a:t>
            </a:r>
            <a:r>
              <a:rPr lang="en-US" sz="3600" b="1" dirty="0" smtClean="0">
                <a:solidFill>
                  <a:srgbClr val="DFB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ru-RU" sz="3600" b="1" dirty="0" smtClean="0">
                <a:solidFill>
                  <a:srgbClr val="DFB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</a:t>
            </a:r>
            <a:r>
              <a:rPr lang="en-US" sz="3600" b="1" dirty="0" smtClean="0">
                <a:solidFill>
                  <a:srgbClr val="DFB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</a:t>
            </a:r>
            <a:r>
              <a:rPr lang="ru-RU" sz="3600" b="1" dirty="0" smtClean="0">
                <a:solidFill>
                  <a:srgbClr val="DFB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smtClean="0">
                <a:solidFill>
                  <a:srgbClr val="DFB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666,67</a:t>
            </a:r>
            <a:endParaRPr lang="ru-RU" sz="1400" b="1" dirty="0" smtClean="0">
              <a:solidFill>
                <a:srgbClr val="DFB4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начальная цена контракта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68096" y="3163948"/>
            <a:ext cx="436003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₽ 4 450 000</a:t>
            </a:r>
            <a:endParaRPr lang="ru-RU" sz="1400" b="1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итоговая стоимость контракта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68096" y="4836561"/>
            <a:ext cx="980017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DFB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ru-RU" sz="1400" b="1" dirty="0" smtClean="0">
              <a:solidFill>
                <a:srgbClr val="DFB4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участников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60303" y="4834422"/>
            <a:ext cx="28926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ru-RU" sz="1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НПП «ТЕРРИТОРИЯ» </a:t>
            </a:r>
            <a:r>
              <a:rPr lang="en-US" sz="1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br>
              <a:rPr lang="en-US" sz="1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(ВОРОНЕЖ) </a:t>
            </a:r>
            <a:br>
              <a:rPr lang="ru-RU" sz="1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победитель</a:t>
            </a:r>
            <a:endParaRPr lang="ru-RU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343025" y="4476750"/>
            <a:ext cx="360997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86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2035" y="245993"/>
            <a:ext cx="66613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АКТУАЛЬНЫЕ </a:t>
            </a:r>
            <a:b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ЭТАПЫ</a:t>
            </a:r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28048" y="6051231"/>
            <a:ext cx="4874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ED95142-A06B-4C14-A5B8-20A6906696DA}" type="slidenum">
              <a:rPr lang="ru-RU" sz="1600" b="1" smtClean="0">
                <a:solidFill>
                  <a:srgbClr val="01A3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fld>
            <a:endParaRPr lang="ru-RU" sz="1600" b="1" dirty="0">
              <a:solidFill>
                <a:srgbClr val="01A35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04736" y="2527523"/>
            <a:ext cx="322981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 и анализ исходных сведений </a:t>
            </a:r>
            <a:r>
              <a:rPr lang="en-US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объектах комплексных кадастровых работ, подбора картографического материала, получение сведений ЕГРН </a:t>
            </a:r>
            <a:endParaRPr lang="ru-RU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 сведений о топографо-геодезической и картографической изученности территории  </a:t>
            </a:r>
            <a:endParaRPr lang="ru-RU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получение координат исходных пунктов геодезической сети  </a:t>
            </a:r>
            <a:endParaRPr lang="ru-RU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14036" y="2541465"/>
            <a:ext cx="324789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 информации от правообладателей объектов недвижимости об адресах их регистрации  </a:t>
            </a:r>
            <a:endParaRPr lang="ru-RU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обследование объектов недвижимости: определение характеристик, местоположения (координат характерных точек местоположения границ).</a:t>
            </a:r>
            <a:endParaRPr lang="ru-RU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88962" y="2447587"/>
            <a:ext cx="707245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ru-RU" sz="3200" b="1" dirty="0" smtClean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696207" y="2660209"/>
            <a:ext cx="0" cy="249833"/>
          </a:xfrm>
          <a:prstGeom prst="line">
            <a:avLst/>
          </a:prstGeom>
          <a:ln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988962" y="3704485"/>
            <a:ext cx="707245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ru-RU" sz="3200" b="1" dirty="0" smtClean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696207" y="3917107"/>
            <a:ext cx="0" cy="249833"/>
          </a:xfrm>
          <a:prstGeom prst="line">
            <a:avLst/>
          </a:prstGeom>
          <a:ln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988962" y="4676622"/>
            <a:ext cx="707245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ru-RU" sz="3200" b="1" dirty="0" smtClean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696207" y="4889244"/>
            <a:ext cx="0" cy="249833"/>
          </a:xfrm>
          <a:prstGeom prst="line">
            <a:avLst/>
          </a:prstGeom>
          <a:ln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5297223" y="2447587"/>
            <a:ext cx="707245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ru-RU" sz="3200" b="1" dirty="0" smtClean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004468" y="2660209"/>
            <a:ext cx="0" cy="249833"/>
          </a:xfrm>
          <a:prstGeom prst="line">
            <a:avLst/>
          </a:prstGeom>
          <a:ln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5297223" y="3423271"/>
            <a:ext cx="707245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ru-RU" sz="3200" b="1" dirty="0" smtClean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6004468" y="3635893"/>
            <a:ext cx="0" cy="249833"/>
          </a:xfrm>
          <a:prstGeom prst="line">
            <a:avLst/>
          </a:prstGeom>
          <a:ln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72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2035" y="245993"/>
            <a:ext cx="66613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РЕГЛАМЕНТ РАБОТЫ </a:t>
            </a:r>
            <a:b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СОГЛАСИТЕЛЬНОЙ КОМИССИИ</a:t>
            </a:r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28048" y="6051231"/>
            <a:ext cx="4874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ED95142-A06B-4C14-A5B8-20A6906696DA}" type="slidenum">
              <a:rPr lang="ru-RU" sz="1600" b="1" smtClean="0">
                <a:solidFill>
                  <a:srgbClr val="01A3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fld>
            <a:endParaRPr lang="ru-RU" sz="1600" b="1" dirty="0">
              <a:solidFill>
                <a:srgbClr val="01A35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44385" y="2574110"/>
            <a:ext cx="7429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ПОСТАНОВЛЕНИЕ ПРАВИТЕЛЬСТВА </a:t>
            </a:r>
            <a:r>
              <a:rPr lang="en-US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КАЛУЖСКОЙ ОБЛАСТИ № 312 ОТ 15 ИЮНЯ 2015 Г 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13420" y="4037439"/>
            <a:ext cx="74914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«Об утверждении типового регламента работы согласительной комиссии по вопросу согласования местоположения границ земельных участков при выполнении комплексных кадастровых работ»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313420" y="3503153"/>
            <a:ext cx="7017780" cy="0"/>
          </a:xfrm>
          <a:prstGeom prst="line">
            <a:avLst/>
          </a:prstGeom>
          <a:ln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313420" y="2356524"/>
            <a:ext cx="7017780" cy="0"/>
          </a:xfrm>
          <a:prstGeom prst="line">
            <a:avLst/>
          </a:prstGeom>
          <a:ln>
            <a:solidFill>
              <a:srgbClr val="00A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7717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917</TotalTime>
  <Words>389</Words>
  <Application>Microsoft Office PowerPoint</Application>
  <PresentationFormat>Лист A4 (210x297 мм)</PresentationFormat>
  <Paragraphs>86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nedpod</dc:creator>
  <cp:lastModifiedBy>Чернышева Юлия Валерьевна</cp:lastModifiedBy>
  <cp:revision>153</cp:revision>
  <dcterms:created xsi:type="dcterms:W3CDTF">2018-03-13T13:33:37Z</dcterms:created>
  <dcterms:modified xsi:type="dcterms:W3CDTF">2019-05-14T12:38:45Z</dcterms:modified>
</cp:coreProperties>
</file>