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0" r:id="rId1"/>
  </p:sldMasterIdLst>
  <p:notesMasterIdLst>
    <p:notesMasterId r:id="rId10"/>
  </p:notesMasterIdLst>
  <p:handoutMasterIdLst>
    <p:handoutMasterId r:id="rId11"/>
  </p:handoutMasterIdLst>
  <p:sldIdLst>
    <p:sldId id="343" r:id="rId2"/>
    <p:sldId id="266" r:id="rId3"/>
    <p:sldId id="341" r:id="rId4"/>
    <p:sldId id="342" r:id="rId5"/>
    <p:sldId id="331" r:id="rId6"/>
    <p:sldId id="344" r:id="rId7"/>
    <p:sldId id="345" r:id="rId8"/>
    <p:sldId id="292" r:id="rId9"/>
  </p:sldIdLst>
  <p:sldSz cx="9144000" cy="6858000" type="screen4x3"/>
  <p:notesSz cx="6808788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9B044"/>
    <a:srgbClr val="58BC77"/>
    <a:srgbClr val="267426"/>
    <a:srgbClr val="FCDE04"/>
    <a:srgbClr val="20FB15"/>
    <a:srgbClr val="FF8805"/>
    <a:srgbClr val="276A02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97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88458BE-E797-4C53-B935-57485BF72C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1163" cy="498475"/>
          </a:xfrm>
          <a:prstGeom prst="rect">
            <a:avLst/>
          </a:prstGeom>
        </p:spPr>
        <p:txBody>
          <a:bodyPr vert="horz" lIns="90100" tIns="45048" rIns="90100" bIns="45048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AC34E2-1569-47AA-B2AA-1BC6C698D3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2"/>
            <a:ext cx="2951162" cy="498475"/>
          </a:xfrm>
          <a:prstGeom prst="rect">
            <a:avLst/>
          </a:prstGeom>
        </p:spPr>
        <p:txBody>
          <a:bodyPr vert="horz" lIns="90100" tIns="45048" rIns="90100" bIns="45048" rtlCol="0"/>
          <a:lstStyle>
            <a:lvl1pPr algn="r">
              <a:defRPr sz="1200"/>
            </a:lvl1pPr>
          </a:lstStyle>
          <a:p>
            <a:pPr>
              <a:defRPr/>
            </a:pPr>
            <a:fld id="{57B2F2A7-3201-4D01-9896-95FECF73D56C}" type="datetimeFigureOut">
              <a:rPr lang="ru-RU"/>
              <a:pPr>
                <a:defRPr/>
              </a:pPr>
              <a:t>14.05.2019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018008-65EF-43FB-853A-A802B6DC4F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0863"/>
            <a:ext cx="2951163" cy="498475"/>
          </a:xfrm>
          <a:prstGeom prst="rect">
            <a:avLst/>
          </a:prstGeom>
        </p:spPr>
        <p:txBody>
          <a:bodyPr vert="horz" lIns="90100" tIns="45048" rIns="90100" bIns="4504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CED370-0D7A-42B4-9B7E-8FAA79B5F3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51162" cy="498475"/>
          </a:xfrm>
          <a:prstGeom prst="rect">
            <a:avLst/>
          </a:prstGeom>
        </p:spPr>
        <p:txBody>
          <a:bodyPr vert="horz" wrap="square" lIns="90100" tIns="45048" rIns="90100" bIns="4504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80EB1E5-8044-4404-B6AB-08C05E5B24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051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2C3E033-103B-4726-B68D-65E197159A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163" cy="496888"/>
          </a:xfrm>
          <a:prstGeom prst="rect">
            <a:avLst/>
          </a:prstGeom>
        </p:spPr>
        <p:txBody>
          <a:bodyPr vert="horz" lIns="90100" tIns="45048" rIns="90100" bIns="45048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63D21-8DD3-4BD0-AF35-56A72F9B1C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0100" tIns="45048" rIns="90100" bIns="45048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BF9042-AAC7-4524-98E4-8B61493B97E3}" type="datetimeFigureOut">
              <a:rPr lang="ru-RU"/>
              <a:pPr>
                <a:defRPr/>
              </a:pPr>
              <a:t>14.05.2019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EB83D1D7-E8F9-4B72-8F34-DE87D2A60F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6125"/>
            <a:ext cx="4979988" cy="3733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00" tIns="45048" rIns="90100" bIns="4504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264F16F-44B7-4245-BA93-54A5AFFDB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9" y="4721227"/>
            <a:ext cx="5446712" cy="4473575"/>
          </a:xfrm>
          <a:prstGeom prst="rect">
            <a:avLst/>
          </a:prstGeom>
        </p:spPr>
        <p:txBody>
          <a:bodyPr vert="horz" lIns="90100" tIns="45048" rIns="90100" bIns="45048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FF88FE-F063-4C33-A897-756D20CF3D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" y="9440863"/>
            <a:ext cx="2951163" cy="496887"/>
          </a:xfrm>
          <a:prstGeom prst="rect">
            <a:avLst/>
          </a:prstGeom>
        </p:spPr>
        <p:txBody>
          <a:bodyPr vert="horz" lIns="90100" tIns="45048" rIns="90100" bIns="45048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F3C66B-8449-46FF-879D-2688A743E3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51162" cy="496887"/>
          </a:xfrm>
          <a:prstGeom prst="rect">
            <a:avLst/>
          </a:prstGeom>
        </p:spPr>
        <p:txBody>
          <a:bodyPr vert="horz" wrap="square" lIns="90100" tIns="45048" rIns="90100" bIns="450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6102801-8D12-4214-A4CA-D63774EE0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339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DF79A9D0-CEC8-413A-A81A-2196D066F2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B66943CE-DDAD-4F15-8FAE-E6B30C436A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62030867-2089-4F45-8CE5-B535EE134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685" indent="-285262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053" indent="-22821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474" indent="-22821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3894" indent="-22821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315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6736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158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579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365D16-8BCD-409F-85AB-89DB4274CF24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DF79A9D0-CEC8-413A-A81A-2196D066F2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B66943CE-DDAD-4F15-8FAE-E6B30C436A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62030867-2089-4F45-8CE5-B535EE134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685" indent="-285262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053" indent="-22821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474" indent="-22821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3894" indent="-22821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315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6736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158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579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365D16-8BCD-409F-85AB-89DB4274CF24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009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DF79A9D0-CEC8-413A-A81A-2196D066F2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B66943CE-DDAD-4F15-8FAE-E6B30C436A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62030867-2089-4F45-8CE5-B535EE134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685" indent="-285262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053" indent="-22821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474" indent="-22821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3894" indent="-22821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315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6736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158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579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365D16-8BCD-409F-85AB-89DB4274CF24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36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DF79A9D0-CEC8-413A-A81A-2196D066F2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B66943CE-DDAD-4F15-8FAE-E6B30C436A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62030867-2089-4F45-8CE5-B535EE134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685" indent="-285262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053" indent="-22821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474" indent="-22821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3894" indent="-22821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315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6736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158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579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365D16-8BCD-409F-85AB-89DB4274CF24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411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DF79A9D0-CEC8-413A-A81A-2196D066F2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B66943CE-DDAD-4F15-8FAE-E6B30C436A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62030867-2089-4F45-8CE5-B535EE134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685" indent="-285262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053" indent="-22821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474" indent="-22821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3894" indent="-22821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315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6736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158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579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365D16-8BCD-409F-85AB-89DB4274CF24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969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DF79A9D0-CEC8-413A-A81A-2196D066F2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B66943CE-DDAD-4F15-8FAE-E6B30C436A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62030867-2089-4F45-8CE5-B535EE134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685" indent="-285262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053" indent="-22821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474" indent="-22821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3894" indent="-22821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315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6736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158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579" indent="-2282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365D16-8BCD-409F-85AB-89DB4274CF24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64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>
            <a:extLst>
              <a:ext uri="{FF2B5EF4-FFF2-40B4-BE49-F238E27FC236}">
                <a16:creationId xmlns:a16="http://schemas.microsoft.com/office/drawing/2014/main" id="{7ADC99AA-B558-45B4-88EA-D3F710647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81075"/>
            <a:ext cx="76295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yuriryab\Рабочий стол\Шаблон-Мурманск-2.jpg">
            <a:extLst>
              <a:ext uri="{FF2B5EF4-FFF2-40B4-BE49-F238E27FC236}">
                <a16:creationId xmlns:a16="http://schemas.microsoft.com/office/drawing/2014/main" id="{D9650BB7-E731-47E2-9C45-8921265407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4">
            <a:extLst>
              <a:ext uri="{FF2B5EF4-FFF2-40B4-BE49-F238E27FC236}">
                <a16:creationId xmlns:a16="http://schemas.microsoft.com/office/drawing/2014/main" id="{D5E02F02-D1AE-4905-B3E3-5B7D978038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51875" y="659765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89744BD0-EC2A-4145-A6E5-7F6C2C762B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51875" y="6597650"/>
            <a:ext cx="457200" cy="2492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8D8E68-7B09-49C0-AFA5-6102219E0F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860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8F952C2-3DCB-4937-9326-C6FB0B4BBF4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476250"/>
            <a:ext cx="9144000" cy="785813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bIns="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9900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6CDE6015-2305-43C1-B29C-4BB1D51202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2" descr="C:\Documents and Settings\yuriryab\Рабочий стол\Шаблон-Мурманск-2.jpg">
            <a:extLst>
              <a:ext uri="{FF2B5EF4-FFF2-40B4-BE49-F238E27FC236}">
                <a16:creationId xmlns:a16="http://schemas.microsoft.com/office/drawing/2014/main" id="{39113C60-4848-4DB0-86B7-6430029590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Номер слайда 17">
            <a:extLst>
              <a:ext uri="{FF2B5EF4-FFF2-40B4-BE49-F238E27FC236}">
                <a16:creationId xmlns:a16="http://schemas.microsoft.com/office/drawing/2014/main" id="{F08177A5-A482-4101-8AC3-FBBCC0ABCD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F82685-C655-4F45-A6BA-186FD7365D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132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DE88400-07C7-474F-B724-5A6CB71F75E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476250"/>
            <a:ext cx="9144000" cy="785813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bIns="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9900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EA05F8ED-695A-440D-BB7D-D889A183BC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2" descr="C:\Documents and Settings\yuriryab\Рабочий стол\Шаблон-Мурманск-2.jpg">
            <a:extLst>
              <a:ext uri="{FF2B5EF4-FFF2-40B4-BE49-F238E27FC236}">
                <a16:creationId xmlns:a16="http://schemas.microsoft.com/office/drawing/2014/main" id="{E52EE2C0-5B77-4A37-BCFC-5AA24EB42E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8FFB63B3-62BF-4546-A222-49807F67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21">
            <a:extLst>
              <a:ext uri="{FF2B5EF4-FFF2-40B4-BE49-F238E27FC236}">
                <a16:creationId xmlns:a16="http://schemas.microsoft.com/office/drawing/2014/main" id="{CCF43FB2-2A5E-447F-9172-C6B43C6B9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17">
            <a:extLst>
              <a:ext uri="{FF2B5EF4-FFF2-40B4-BE49-F238E27FC236}">
                <a16:creationId xmlns:a16="http://schemas.microsoft.com/office/drawing/2014/main" id="{D090C19A-1701-4015-9F92-D2B6B653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83E0F1-52E9-4AB6-8D85-9C6C1A115D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48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>
            <a:extLst>
              <a:ext uri="{FF2B5EF4-FFF2-40B4-BE49-F238E27FC236}">
                <a16:creationId xmlns:a16="http://schemas.microsoft.com/office/drawing/2014/main" id="{79A65E4B-67F1-4391-BE7A-A1EAD1E390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2" descr="C:\Documents and Settings\yuriryab\Рабочий стол\Шаблон-Мурманск-2.jpg">
            <a:extLst>
              <a:ext uri="{FF2B5EF4-FFF2-40B4-BE49-F238E27FC236}">
                <a16:creationId xmlns:a16="http://schemas.microsoft.com/office/drawing/2014/main" id="{8BF679E1-73CA-426C-BF39-151F3844F6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9">
            <a:extLst>
              <a:ext uri="{FF2B5EF4-FFF2-40B4-BE49-F238E27FC236}">
                <a16:creationId xmlns:a16="http://schemas.microsoft.com/office/drawing/2014/main" id="{D6002E1F-5F29-4334-B574-5B1BC998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1">
            <a:extLst>
              <a:ext uri="{FF2B5EF4-FFF2-40B4-BE49-F238E27FC236}">
                <a16:creationId xmlns:a16="http://schemas.microsoft.com/office/drawing/2014/main" id="{DFE33BFB-4CEB-46C3-8D43-91017905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>
            <a:extLst>
              <a:ext uri="{FF2B5EF4-FFF2-40B4-BE49-F238E27FC236}">
                <a16:creationId xmlns:a16="http://schemas.microsoft.com/office/drawing/2014/main" id="{68EF60FA-7A12-43DB-9F3B-CBC4D529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42BE77-404C-4477-82B8-E92A184E51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67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>
            <a:extLst>
              <a:ext uri="{FF2B5EF4-FFF2-40B4-BE49-F238E27FC236}">
                <a16:creationId xmlns:a16="http://schemas.microsoft.com/office/drawing/2014/main" id="{EC4B58A3-098F-43B4-A854-CFE20E6C85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51875" y="659765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2" descr="C:\Documents and Settings\yuriryab\Рабочий стол\Шаблон-Мурманск-2.jpg">
            <a:extLst>
              <a:ext uri="{FF2B5EF4-FFF2-40B4-BE49-F238E27FC236}">
                <a16:creationId xmlns:a16="http://schemas.microsoft.com/office/drawing/2014/main" id="{343189E4-CA34-4B44-8EB2-872EC9DC6D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9">
            <a:extLst>
              <a:ext uri="{FF2B5EF4-FFF2-40B4-BE49-F238E27FC236}">
                <a16:creationId xmlns:a16="http://schemas.microsoft.com/office/drawing/2014/main" id="{A739A366-D39D-4652-89C2-7336D9AC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1">
            <a:extLst>
              <a:ext uri="{FF2B5EF4-FFF2-40B4-BE49-F238E27FC236}">
                <a16:creationId xmlns:a16="http://schemas.microsoft.com/office/drawing/2014/main" id="{B8D917FE-4209-407D-92B6-E312DE12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>
            <a:extLst>
              <a:ext uri="{FF2B5EF4-FFF2-40B4-BE49-F238E27FC236}">
                <a16:creationId xmlns:a16="http://schemas.microsoft.com/office/drawing/2014/main" id="{329AD010-9BA1-44AC-9B5A-51400CC4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1875" y="6597650"/>
            <a:ext cx="457200" cy="2492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86A827-1925-48FC-A72F-DBD14AC26F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758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A773E3-61D7-468B-B55D-F3DA7724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7DAFF4-E3E3-4BD1-80AC-86EFDA44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696B7C-01A5-4BD1-BC01-37A05A31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4F0422-4EB5-4500-A133-378ED93DD6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1933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8">
            <a:extLst>
              <a:ext uri="{FF2B5EF4-FFF2-40B4-BE49-F238E27FC236}">
                <a16:creationId xmlns:a16="http://schemas.microsoft.com/office/drawing/2014/main" id="{DC7519E0-00B9-40FA-A944-61FC512E69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47625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Текст 29">
            <a:extLst>
              <a:ext uri="{FF2B5EF4-FFF2-40B4-BE49-F238E27FC236}">
                <a16:creationId xmlns:a16="http://schemas.microsoft.com/office/drawing/2014/main" id="{B19F0BDE-2DC9-4D46-8F89-099699509B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9750" y="1377950"/>
            <a:ext cx="82296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474AF055-9D5C-46F1-9805-6231BC53E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6800" y="6629400"/>
            <a:ext cx="457200" cy="24923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mtClean="0">
                <a:latin typeface="Arial Unicode MS" pitchFamily="34" charset="-128"/>
                <a:ea typeface="Arial Unicode MS" pitchFamily="34" charset="-128"/>
              </a:defRPr>
            </a:lvl1pPr>
          </a:lstStyle>
          <a:p>
            <a:pPr>
              <a:defRPr/>
            </a:pPr>
            <a:fld id="{5FEA8549-B250-4DF3-AB20-3160B761F0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29" name="Picture 2" descr="C:\Documents and Settings\yuriryab\Рабочий стол\Шаблон-Мурманск-2.jpg">
            <a:extLst>
              <a:ext uri="{FF2B5EF4-FFF2-40B4-BE49-F238E27FC236}">
                <a16:creationId xmlns:a16="http://schemas.microsoft.com/office/drawing/2014/main" id="{19146A3F-BA5E-4C65-BCA1-EE1A2E700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4">
            <a:extLst>
              <a:ext uri="{FF2B5EF4-FFF2-40B4-BE49-F238E27FC236}">
                <a16:creationId xmlns:a16="http://schemas.microsoft.com/office/drawing/2014/main" id="{EF3AE985-6559-4F47-B3F6-4BCA81EF1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Номер слайда 17">
            <a:extLst>
              <a:ext uri="{FF2B5EF4-FFF2-40B4-BE49-F238E27FC236}">
                <a16:creationId xmlns:a16="http://schemas.microsoft.com/office/drawing/2014/main" id="{9B4FD6D9-645D-4BA6-B95F-29081043977A}"/>
              </a:ext>
            </a:extLst>
          </p:cNvPr>
          <p:cNvSpPr txBox="1">
            <a:spLocks/>
          </p:cNvSpPr>
          <p:nvPr/>
        </p:nvSpPr>
        <p:spPr>
          <a:xfrm>
            <a:off x="8845550" y="6513513"/>
            <a:ext cx="190500" cy="3651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ru-RU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200" b="1" kern="1200" dirty="0">
          <a:solidFill>
            <a:srgbClr val="990000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952215B-B2DC-4F20-8E97-3F4C90FE1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"/>
          <a:stretch>
            <a:fillRect/>
          </a:stretch>
        </p:blipFill>
        <p:spPr bwMode="auto">
          <a:xfrm>
            <a:off x="647700" y="801688"/>
            <a:ext cx="78486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Прямоугольник 5">
            <a:extLst>
              <a:ext uri="{FF2B5EF4-FFF2-40B4-BE49-F238E27FC236}">
                <a16:creationId xmlns:a16="http://schemas.microsoft.com/office/drawing/2014/main" id="{8A217319-2080-430F-9D11-0965656DF4D8}"/>
              </a:ext>
            </a:extLst>
          </p:cNvPr>
          <p:cNvSpPr/>
          <p:nvPr/>
        </p:nvSpPr>
        <p:spPr>
          <a:xfrm>
            <a:off x="7019925" y="0"/>
            <a:ext cx="2124075" cy="9826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D639B410-84BA-491D-9BAA-D80C9A413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9144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Формирование перечня объектов недвижимого имущества, </a:t>
            </a:r>
          </a:p>
          <a:p>
            <a:pPr algn="ctr" eaLnBrk="1" hangingPunct="1"/>
            <a:r>
              <a:rPr lang="ru-RU" alt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в отношении которых налоговая база определяется </a:t>
            </a:r>
          </a:p>
          <a:p>
            <a:pPr algn="ctr" eaLnBrk="1" hangingPunct="1"/>
            <a:r>
              <a:rPr lang="ru-RU" alt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как кадастровая стоимость</a:t>
            </a:r>
          </a:p>
          <a:p>
            <a:pPr algn="ctr" eaLnBrk="1" hangingPunct="1"/>
            <a:r>
              <a:rPr lang="ru-RU" alt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(практика Мурманской области)</a:t>
            </a:r>
          </a:p>
        </p:txBody>
      </p:sp>
      <p:sp>
        <p:nvSpPr>
          <p:cNvPr id="10245" name="TextBox 7">
            <a:extLst>
              <a:ext uri="{FF2B5EF4-FFF2-40B4-BE49-F238E27FC236}">
                <a16:creationId xmlns:a16="http://schemas.microsoft.com/office/drawing/2014/main" id="{0D6808BA-EF62-4DDE-8C1C-0DBA33BC0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46725"/>
            <a:ext cx="403225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Директор ГОБУ «Имущественная казна Мурманской области»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И.С. Стародубцева</a:t>
            </a:r>
          </a:p>
        </p:txBody>
      </p:sp>
      <p:sp>
        <p:nvSpPr>
          <p:cNvPr id="10246" name="TextBox 9">
            <a:extLst>
              <a:ext uri="{FF2B5EF4-FFF2-40B4-BE49-F238E27FC236}">
                <a16:creationId xmlns:a16="http://schemas.microsoft.com/office/drawing/2014/main" id="{442FD145-5BDD-4A65-B3A4-A09553EE2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1016000"/>
            <a:ext cx="17766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16 мая 2019 года</a:t>
            </a:r>
          </a:p>
          <a:p>
            <a:r>
              <a:rPr lang="ru-RU" alt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г. Севастополь</a:t>
            </a:r>
          </a:p>
        </p:txBody>
      </p:sp>
      <p:pic>
        <p:nvPicPr>
          <p:cNvPr id="7" name="Picture 2" descr="C:\Documents and Settings\yuriryab\Рабочий стол\Шаблон-Мурманск-2.jpg">
            <a:extLst>
              <a:ext uri="{FF2B5EF4-FFF2-40B4-BE49-F238E27FC236}">
                <a16:creationId xmlns:a16="http://schemas.microsoft.com/office/drawing/2014/main" id="{A1DD6256-80EA-4480-B473-0E1BA4ECA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5413375"/>
            <a:ext cx="250031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D5490FD5-8C4F-42D4-B941-620A92FB3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"/>
          <a:stretch>
            <a:fillRect/>
          </a:stretch>
        </p:blipFill>
        <p:spPr bwMode="auto">
          <a:xfrm>
            <a:off x="647700" y="801688"/>
            <a:ext cx="78486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F398C3-9F30-455C-B8A3-0F1B8AB9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623050"/>
            <a:ext cx="457200" cy="249238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58B7382-A557-4B2C-979E-964CED3FFAF2}"/>
              </a:ext>
            </a:extLst>
          </p:cNvPr>
          <p:cNvSpPr/>
          <p:nvPr/>
        </p:nvSpPr>
        <p:spPr>
          <a:xfrm>
            <a:off x="345783" y="2498115"/>
            <a:ext cx="3769015" cy="322574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ГОСУДАРСТВЕННАЯ КАДАСТРОВАЯ ОЦЕНКА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7160620-8A90-448B-A70E-026C6617AFBD}"/>
              </a:ext>
            </a:extLst>
          </p:cNvPr>
          <p:cNvSpPr/>
          <p:nvPr/>
        </p:nvSpPr>
        <p:spPr>
          <a:xfrm>
            <a:off x="345783" y="741348"/>
            <a:ext cx="8452433" cy="1104846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ГОБУ «ИМУЩЕСТВЕННАЯ КАЗНА МУРМАНСКОЙ ОБЛАСТИ»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38975D1-A34C-4F81-842F-6302478C6B2F}"/>
              </a:ext>
            </a:extLst>
          </p:cNvPr>
          <p:cNvSpPr/>
          <p:nvPr/>
        </p:nvSpPr>
        <p:spPr>
          <a:xfrm>
            <a:off x="5065313" y="2498114"/>
            <a:ext cx="3769018" cy="322574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ПЕРЕЧНЯ ОБЪЕКТОВ, НАЛОГОВАЯ БАЗА КОТОРЫХ ОПРЕДЕЛЯЕТСЯ КАК КАДАСТРОВАЯ СТОИМОСТЬ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A4F4E7F-AF24-4297-9F52-1B6215A45C28}"/>
              </a:ext>
            </a:extLst>
          </p:cNvPr>
          <p:cNvSpPr/>
          <p:nvPr/>
        </p:nvSpPr>
        <p:spPr>
          <a:xfrm>
            <a:off x="274508" y="89427"/>
            <a:ext cx="643109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700" b="0" cap="all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ФУНКЦИИ УЧРЕЖДЕНИЯ</a:t>
            </a:r>
            <a:endParaRPr lang="ru-RU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Рисунок 27" descr="Повторить">
            <a:extLst>
              <a:ext uri="{FF2B5EF4-FFF2-40B4-BE49-F238E27FC236}">
                <a16:creationId xmlns:a16="http://schemas.microsoft.com/office/drawing/2014/main" id="{F8401645-ADD8-4E83-924C-FA89DF2A29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4798" y="3676482"/>
            <a:ext cx="914400" cy="9144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Стрелка вниз 23">
            <a:extLst>
              <a:ext uri="{FF2B5EF4-FFF2-40B4-BE49-F238E27FC236}">
                <a16:creationId xmlns:a16="http://schemas.microsoft.com/office/drawing/2014/main" id="{268228AF-0902-4C85-9B28-1C99FA3EE82A}"/>
              </a:ext>
            </a:extLst>
          </p:cNvPr>
          <p:cNvSpPr/>
          <p:nvPr/>
        </p:nvSpPr>
        <p:spPr>
          <a:xfrm rot="5400000">
            <a:off x="4275010" y="3468207"/>
            <a:ext cx="593973" cy="3070634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ФАКТИЧЕСКОЕ ИСПОЛЬЗОВАНИЕ</a:t>
            </a:r>
          </a:p>
        </p:txBody>
      </p:sp>
      <p:sp>
        <p:nvSpPr>
          <p:cNvPr id="9" name="Стрелка вниз 23">
            <a:extLst>
              <a:ext uri="{FF2B5EF4-FFF2-40B4-BE49-F238E27FC236}">
                <a16:creationId xmlns:a16="http://schemas.microsoft.com/office/drawing/2014/main" id="{DA7BA9FA-3ACF-4F0E-A0E4-457075013BC9}"/>
              </a:ext>
            </a:extLst>
          </p:cNvPr>
          <p:cNvSpPr/>
          <p:nvPr/>
        </p:nvSpPr>
        <p:spPr>
          <a:xfrm rot="16200000">
            <a:off x="4275012" y="1712039"/>
            <a:ext cx="593973" cy="3070636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БАЗА ОБЪЕКТОВ</a:t>
            </a:r>
          </a:p>
        </p:txBody>
      </p:sp>
      <p:sp>
        <p:nvSpPr>
          <p:cNvPr id="10" name="Стрелка вниз 23">
            <a:extLst>
              <a:ext uri="{FF2B5EF4-FFF2-40B4-BE49-F238E27FC236}">
                <a16:creationId xmlns:a16="http://schemas.microsoft.com/office/drawing/2014/main" id="{8B29CC0E-3440-4DDB-A1A8-6B0E8F03185A}"/>
              </a:ext>
            </a:extLst>
          </p:cNvPr>
          <p:cNvSpPr/>
          <p:nvPr/>
        </p:nvSpPr>
        <p:spPr>
          <a:xfrm>
            <a:off x="1949959" y="1970897"/>
            <a:ext cx="488442" cy="420611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Стрелка вниз 23">
            <a:extLst>
              <a:ext uri="{FF2B5EF4-FFF2-40B4-BE49-F238E27FC236}">
                <a16:creationId xmlns:a16="http://schemas.microsoft.com/office/drawing/2014/main" id="{42C3E2D8-7C31-489A-9FCA-C1F71F827473}"/>
              </a:ext>
            </a:extLst>
          </p:cNvPr>
          <p:cNvSpPr/>
          <p:nvPr/>
        </p:nvSpPr>
        <p:spPr>
          <a:xfrm>
            <a:off x="6705601" y="1961848"/>
            <a:ext cx="488442" cy="420611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8" descr="Контрольный список">
            <a:extLst>
              <a:ext uri="{FF2B5EF4-FFF2-40B4-BE49-F238E27FC236}">
                <a16:creationId xmlns:a16="http://schemas.microsoft.com/office/drawing/2014/main" id="{A99100F9-C982-49FE-8E6F-FD89A2ED6D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28" y="2614614"/>
            <a:ext cx="6619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5" descr="База данных">
            <a:extLst>
              <a:ext uri="{FF2B5EF4-FFF2-40B4-BE49-F238E27FC236}">
                <a16:creationId xmlns:a16="http://schemas.microsoft.com/office/drawing/2014/main" id="{49996C04-DCE9-4F82-8431-0FBC63344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56" y="2614614"/>
            <a:ext cx="67151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4AF01A52-3A33-4A3A-9FFE-D4F7C7274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"/>
          <a:stretch>
            <a:fillRect/>
          </a:stretch>
        </p:blipFill>
        <p:spPr bwMode="auto">
          <a:xfrm>
            <a:off x="647700" y="801688"/>
            <a:ext cx="78486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F398C3-9F30-455C-B8A3-0F1B8AB9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623050"/>
            <a:ext cx="457200" cy="249238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A4F4E7F-AF24-4297-9F52-1B6215A45C28}"/>
              </a:ext>
            </a:extLst>
          </p:cNvPr>
          <p:cNvSpPr/>
          <p:nvPr/>
        </p:nvSpPr>
        <p:spPr>
          <a:xfrm>
            <a:off x="251885" y="22196"/>
            <a:ext cx="7766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cap="all" dirty="0">
                <a:latin typeface="Segoe UI" panose="020B0502040204020203" pitchFamily="34" charset="0"/>
                <a:cs typeface="Segoe UI" panose="020B0502040204020203" pitchFamily="34" charset="0"/>
              </a:rPr>
              <a:t>Статья 378.2 Налогового кодекса РФ «Об особенностях определения налоговой базы, исчисления и уплаты налога в отношении отдельных объектов недвижимого имущества»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F8A3CB9-320B-449B-AACF-352581817902}"/>
              </a:ext>
            </a:extLst>
          </p:cNvPr>
          <p:cNvSpPr/>
          <p:nvPr/>
        </p:nvSpPr>
        <p:spPr>
          <a:xfrm>
            <a:off x="251885" y="729508"/>
            <a:ext cx="2654194" cy="130563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ОБЪЕКТЫ ТОРГОВЛИ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5F4136F-0394-488C-8D0A-104BA6772D9B}"/>
              </a:ext>
            </a:extLst>
          </p:cNvPr>
          <p:cNvSpPr/>
          <p:nvPr/>
        </p:nvSpPr>
        <p:spPr>
          <a:xfrm>
            <a:off x="251885" y="5160674"/>
            <a:ext cx="8520031" cy="1060582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КОНСОЛИДИРОВАННЫЙ БЮДЖЕТ СУБЪЕКТА РФ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AC1328-F381-45C5-9B8B-CF0627116CE1}"/>
              </a:ext>
            </a:extLst>
          </p:cNvPr>
          <p:cNvSpPr/>
          <p:nvPr/>
        </p:nvSpPr>
        <p:spPr>
          <a:xfrm>
            <a:off x="251885" y="3076139"/>
            <a:ext cx="8520032" cy="104354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ПЕРЕЧЕНЬ ОБЪЕКТОВ, НАЛОГОВАЯ БАЗА КОТОРЫХ ОПРЕДЕЛЯЕТСЯ КАК КАДАСТРОВАЯ СТОИМОСТЬ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1891AB4-BAC0-4B4D-947C-504A3617DAA4}"/>
              </a:ext>
            </a:extLst>
          </p:cNvPr>
          <p:cNvSpPr/>
          <p:nvPr/>
        </p:nvSpPr>
        <p:spPr>
          <a:xfrm>
            <a:off x="3244903" y="738972"/>
            <a:ext cx="2654194" cy="12961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ОБЪЕКТЫ 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ОБЩЕСТВЕННОГО ПИТАНИЯ И БЫТОВОГО ОБСЛУЖИВАНИЯ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4EE251-BB6A-499B-A2B9-92188CB36784}"/>
              </a:ext>
            </a:extLst>
          </p:cNvPr>
          <p:cNvSpPr/>
          <p:nvPr/>
        </p:nvSpPr>
        <p:spPr>
          <a:xfrm>
            <a:off x="6145564" y="738973"/>
            <a:ext cx="2626353" cy="129617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АДМИНИСТРАТИВНО-ДЕЛОВЫЕ ЦЕНТРЫ</a:t>
            </a:r>
          </a:p>
        </p:txBody>
      </p:sp>
      <p:sp>
        <p:nvSpPr>
          <p:cNvPr id="14" name="Стрелка вниз 23">
            <a:extLst>
              <a:ext uri="{FF2B5EF4-FFF2-40B4-BE49-F238E27FC236}">
                <a16:creationId xmlns:a16="http://schemas.microsoft.com/office/drawing/2014/main" id="{EA6B0FAE-38AA-445E-9715-6277ACE300F8}"/>
              </a:ext>
            </a:extLst>
          </p:cNvPr>
          <p:cNvSpPr/>
          <p:nvPr/>
        </p:nvSpPr>
        <p:spPr>
          <a:xfrm>
            <a:off x="1186075" y="2311413"/>
            <a:ext cx="785813" cy="481012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Стрелка вниз 23">
            <a:extLst>
              <a:ext uri="{FF2B5EF4-FFF2-40B4-BE49-F238E27FC236}">
                <a16:creationId xmlns:a16="http://schemas.microsoft.com/office/drawing/2014/main" id="{ED8D0749-F3D4-49FD-A3BC-ADB44CB1A96B}"/>
              </a:ext>
            </a:extLst>
          </p:cNvPr>
          <p:cNvSpPr/>
          <p:nvPr/>
        </p:nvSpPr>
        <p:spPr>
          <a:xfrm>
            <a:off x="4179093" y="2318857"/>
            <a:ext cx="785813" cy="481012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Стрелка вниз 23">
            <a:extLst>
              <a:ext uri="{FF2B5EF4-FFF2-40B4-BE49-F238E27FC236}">
                <a16:creationId xmlns:a16="http://schemas.microsoft.com/office/drawing/2014/main" id="{DF960AA7-F6C6-4151-BBE0-4BC5F110B90E}"/>
              </a:ext>
            </a:extLst>
          </p:cNvPr>
          <p:cNvSpPr/>
          <p:nvPr/>
        </p:nvSpPr>
        <p:spPr>
          <a:xfrm>
            <a:off x="7065833" y="2311413"/>
            <a:ext cx="785813" cy="481012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Стрелка вниз 23">
            <a:extLst>
              <a:ext uri="{FF2B5EF4-FFF2-40B4-BE49-F238E27FC236}">
                <a16:creationId xmlns:a16="http://schemas.microsoft.com/office/drawing/2014/main" id="{610288E1-0229-4471-961E-2BF326FD7C14}"/>
              </a:ext>
            </a:extLst>
          </p:cNvPr>
          <p:cNvSpPr/>
          <p:nvPr/>
        </p:nvSpPr>
        <p:spPr>
          <a:xfrm>
            <a:off x="4179091" y="4405086"/>
            <a:ext cx="785813" cy="481012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 descr="Изображение выглядит как ед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D1864AB-0DC0-45EF-981B-325ED3C6D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8" y="767393"/>
            <a:ext cx="2571750" cy="1229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06A6C8-5967-4AC9-A163-50456EBA82CB}"/>
              </a:ext>
            </a:extLst>
          </p:cNvPr>
          <p:cNvSpPr txBox="1"/>
          <p:nvPr/>
        </p:nvSpPr>
        <p:spPr>
          <a:xfrm>
            <a:off x="813330" y="1484614"/>
            <a:ext cx="1443037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ОБЪЕКТЫ ТОРГОВЛИ</a:t>
            </a:r>
          </a:p>
        </p:txBody>
      </p:sp>
      <p:pic>
        <p:nvPicPr>
          <p:cNvPr id="9" name="Рисунок 8" descr="Изображение выглядит как стол, окно,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6F988520-7890-4F67-8210-65610B01E3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687" y="776835"/>
            <a:ext cx="2602410" cy="125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BF066E-5EFE-49D8-A510-6B29B2EE93BE}"/>
              </a:ext>
            </a:extLst>
          </p:cNvPr>
          <p:cNvSpPr txBox="1"/>
          <p:nvPr/>
        </p:nvSpPr>
        <p:spPr>
          <a:xfrm>
            <a:off x="3701076" y="1488225"/>
            <a:ext cx="1793631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ОБЪЕКТЫ 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ОБЩЕСТВЕННОГО ПИТАНИЯ И БЫТОВОГО ОБСЛУЖИВАНИЯ</a:t>
            </a:r>
          </a:p>
        </p:txBody>
      </p:sp>
      <p:pic>
        <p:nvPicPr>
          <p:cNvPr id="18" name="Рисунок 17" descr="Изображение выглядит как внутренний, пол, комната, окно&#10;&#10;Автоматически созданное описание">
            <a:extLst>
              <a:ext uri="{FF2B5EF4-FFF2-40B4-BE49-F238E27FC236}">
                <a16:creationId xmlns:a16="http://schemas.microsoft.com/office/drawing/2014/main" id="{A5048781-8580-4978-B2CC-F7731653E0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11" y="810575"/>
            <a:ext cx="2448878" cy="125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3E84F1-0516-4E17-AF0D-3E4C76B3BE2F}"/>
              </a:ext>
            </a:extLst>
          </p:cNvPr>
          <p:cNvSpPr txBox="1"/>
          <p:nvPr/>
        </p:nvSpPr>
        <p:spPr>
          <a:xfrm>
            <a:off x="6361424" y="1488936"/>
            <a:ext cx="2161652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АДМИНИСТРАТИВНО-ДЕЛОВЫЕ ЦЕНТРЫ</a:t>
            </a:r>
          </a:p>
        </p:txBody>
      </p:sp>
      <p:pic>
        <p:nvPicPr>
          <p:cNvPr id="22" name="Рисунок 18" descr="Контрольный список">
            <a:extLst>
              <a:ext uri="{FF2B5EF4-FFF2-40B4-BE49-F238E27FC236}">
                <a16:creationId xmlns:a16="http://schemas.microsoft.com/office/drawing/2014/main" id="{A97B09BA-247E-425A-ADB8-7562858A77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91" y="3147705"/>
            <a:ext cx="436765" cy="44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3" descr="Монеты">
            <a:extLst>
              <a:ext uri="{FF2B5EF4-FFF2-40B4-BE49-F238E27FC236}">
                <a16:creationId xmlns:a16="http://schemas.microsoft.com/office/drawing/2014/main" id="{56A739B3-5B41-43A4-A7E0-19241672AF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16" y="5241759"/>
            <a:ext cx="463650" cy="4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15" descr="База данных">
            <a:extLst>
              <a:ext uri="{FF2B5EF4-FFF2-40B4-BE49-F238E27FC236}">
                <a16:creationId xmlns:a16="http://schemas.microsoft.com/office/drawing/2014/main" id="{A2D77F62-301C-44AE-817E-190B02AA96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553" y="3147705"/>
            <a:ext cx="443049" cy="44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12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3D4AF5F5-31AB-4233-82FF-8133ECEC7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"/>
          <a:stretch>
            <a:fillRect/>
          </a:stretch>
        </p:blipFill>
        <p:spPr bwMode="auto">
          <a:xfrm>
            <a:off x="647700" y="801688"/>
            <a:ext cx="78486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F398C3-9F30-455C-B8A3-0F1B8AB9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623050"/>
            <a:ext cx="457200" cy="249238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A4F4E7F-AF24-4297-9F52-1B6215A45C28}"/>
              </a:ext>
            </a:extLst>
          </p:cNvPr>
          <p:cNvSpPr/>
          <p:nvPr/>
        </p:nvSpPr>
        <p:spPr>
          <a:xfrm>
            <a:off x="251885" y="22196"/>
            <a:ext cx="643109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700" cap="all" dirty="0">
                <a:latin typeface="Segoe UI" panose="020B0502040204020203" pitchFamily="34" charset="0"/>
                <a:cs typeface="Segoe UI" panose="020B0502040204020203" pitchFamily="34" charset="0"/>
              </a:rPr>
              <a:t>особенности определения налоговой базы</a:t>
            </a:r>
            <a:endParaRPr lang="ru-RU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AC1328-F381-45C5-9B8B-CF0627116CE1}"/>
              </a:ext>
            </a:extLst>
          </p:cNvPr>
          <p:cNvSpPr/>
          <p:nvPr/>
        </p:nvSpPr>
        <p:spPr>
          <a:xfrm>
            <a:off x="251885" y="4353356"/>
            <a:ext cx="8520032" cy="146314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ПЕРЕЧЕНЬ ОБЪЕКТОВ, В ОТНОШЕНИИ КОТОРЫХ НАЛОГОВАЯ БАЗА ОПРЕДЕЛЯЕТСЯ КАК КАДАСТРОВАЯ СТОИМОСТЬ</a:t>
            </a:r>
          </a:p>
        </p:txBody>
      </p:sp>
      <p:sp>
        <p:nvSpPr>
          <p:cNvPr id="14" name="Стрелка вниз 23">
            <a:extLst>
              <a:ext uri="{FF2B5EF4-FFF2-40B4-BE49-F238E27FC236}">
                <a16:creationId xmlns:a16="http://schemas.microsoft.com/office/drawing/2014/main" id="{EA6B0FAE-38AA-445E-9715-6277ACE300F8}"/>
              </a:ext>
            </a:extLst>
          </p:cNvPr>
          <p:cNvSpPr/>
          <p:nvPr/>
        </p:nvSpPr>
        <p:spPr>
          <a:xfrm>
            <a:off x="1038591" y="3570416"/>
            <a:ext cx="785813" cy="481012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Стрелка вниз 23">
            <a:extLst>
              <a:ext uri="{FF2B5EF4-FFF2-40B4-BE49-F238E27FC236}">
                <a16:creationId xmlns:a16="http://schemas.microsoft.com/office/drawing/2014/main" id="{ED8D0749-F3D4-49FD-A3BC-ADB44CB1A96B}"/>
              </a:ext>
            </a:extLst>
          </p:cNvPr>
          <p:cNvSpPr/>
          <p:nvPr/>
        </p:nvSpPr>
        <p:spPr>
          <a:xfrm>
            <a:off x="4118994" y="3570416"/>
            <a:ext cx="785813" cy="481012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Стрелка вниз 23">
            <a:extLst>
              <a:ext uri="{FF2B5EF4-FFF2-40B4-BE49-F238E27FC236}">
                <a16:creationId xmlns:a16="http://schemas.microsoft.com/office/drawing/2014/main" id="{DF960AA7-F6C6-4151-BBE0-4BC5F110B90E}"/>
              </a:ext>
            </a:extLst>
          </p:cNvPr>
          <p:cNvSpPr/>
          <p:nvPr/>
        </p:nvSpPr>
        <p:spPr>
          <a:xfrm>
            <a:off x="7065833" y="3570416"/>
            <a:ext cx="785813" cy="481012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: загнутый угол 16">
            <a:extLst>
              <a:ext uri="{FF2B5EF4-FFF2-40B4-BE49-F238E27FC236}">
                <a16:creationId xmlns:a16="http://schemas.microsoft.com/office/drawing/2014/main" id="{8E34815A-C733-403B-A0A1-73A15F0616D5}"/>
              </a:ext>
            </a:extLst>
          </p:cNvPr>
          <p:cNvSpPr/>
          <p:nvPr/>
        </p:nvSpPr>
        <p:spPr>
          <a:xfrm>
            <a:off x="251885" y="2497015"/>
            <a:ext cx="5647212" cy="812703"/>
          </a:xfrm>
          <a:prstGeom prst="foldedCorner">
            <a:avLst>
              <a:gd name="adj" fmla="val 2552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altLang="ru-RU" i="1" cap="all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500 </a:t>
            </a:r>
            <a:r>
              <a:rPr lang="ru-RU" sz="1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кв.м</a:t>
            </a:r>
            <a:r>
              <a:rPr lang="ru-RU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Закон Мурманской области от 26.11.2003 N 446-01-ЗМО "О налоге на имущество организаций"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233611A-B729-460A-ABC8-66521F44EA50}"/>
              </a:ext>
            </a:extLst>
          </p:cNvPr>
          <p:cNvSpPr/>
          <p:nvPr/>
        </p:nvSpPr>
        <p:spPr>
          <a:xfrm>
            <a:off x="251885" y="1033941"/>
            <a:ext cx="2654194" cy="130563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ОБЪЕКТЫ ТОРГОВЛИ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006910F-C3AB-4E03-96AB-D906EE59E179}"/>
              </a:ext>
            </a:extLst>
          </p:cNvPr>
          <p:cNvSpPr/>
          <p:nvPr/>
        </p:nvSpPr>
        <p:spPr>
          <a:xfrm>
            <a:off x="3244903" y="1043405"/>
            <a:ext cx="2654194" cy="12961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ОБЪЕКТЫ 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ОБЩЕСТВЕННОГО ПИТАНИЯ И БЫТОВОГО ОБСЛУЖИВАНИЯ</a:t>
            </a:r>
          </a:p>
        </p:txBody>
      </p:sp>
      <p:pic>
        <p:nvPicPr>
          <p:cNvPr id="20" name="Рисунок 19" descr="Изображение выглядит как ед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59F0565B-6D9D-4DF6-972F-CDA152A7F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8" y="1071826"/>
            <a:ext cx="2571750" cy="1229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03E8BDC-6506-44BF-84A5-A582EB137526}"/>
              </a:ext>
            </a:extLst>
          </p:cNvPr>
          <p:cNvSpPr txBox="1"/>
          <p:nvPr/>
        </p:nvSpPr>
        <p:spPr>
          <a:xfrm>
            <a:off x="813330" y="1789047"/>
            <a:ext cx="1443037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ОБЪЕКТЫ ТОРГОВЛИ</a:t>
            </a:r>
          </a:p>
        </p:txBody>
      </p:sp>
      <p:pic>
        <p:nvPicPr>
          <p:cNvPr id="22" name="Рисунок 21" descr="Изображение выглядит как стол, окно,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37DA7A3B-F698-40F6-86C4-C4802B968E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687" y="1081268"/>
            <a:ext cx="2602410" cy="125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ACEA32E-AEEC-41BB-989B-AB8EE5A7D95D}"/>
              </a:ext>
            </a:extLst>
          </p:cNvPr>
          <p:cNvSpPr txBox="1"/>
          <p:nvPr/>
        </p:nvSpPr>
        <p:spPr>
          <a:xfrm>
            <a:off x="3701076" y="1792658"/>
            <a:ext cx="1793631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ОБЪЕКТЫ 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ОБЩЕСТВЕННОГО ПИТАНИЯ И БЫТОВОГО ОБСЛУЖИВАНИЯ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627B3E2-EF83-43AD-9AA6-64310B7EAE92}"/>
              </a:ext>
            </a:extLst>
          </p:cNvPr>
          <p:cNvSpPr/>
          <p:nvPr/>
        </p:nvSpPr>
        <p:spPr>
          <a:xfrm>
            <a:off x="6145564" y="1047470"/>
            <a:ext cx="2626353" cy="22536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АДМИНИСТРАТИВНО-ДЕЛОВЫЕ ЦЕНТРЫ</a:t>
            </a:r>
          </a:p>
        </p:txBody>
      </p:sp>
      <p:pic>
        <p:nvPicPr>
          <p:cNvPr id="25" name="Рисунок 24" descr="Изображение выглядит как внутренний, пол, комната, окно&#10;&#10;Автоматически созданное описание">
            <a:extLst>
              <a:ext uri="{FF2B5EF4-FFF2-40B4-BE49-F238E27FC236}">
                <a16:creationId xmlns:a16="http://schemas.microsoft.com/office/drawing/2014/main" id="{5772B4F7-25B4-4D3F-8982-B36DC62C9F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11" y="1119072"/>
            <a:ext cx="2448878" cy="2184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53549EC-E310-46E5-9BA1-A4F37B93F88E}"/>
              </a:ext>
            </a:extLst>
          </p:cNvPr>
          <p:cNvSpPr txBox="1"/>
          <p:nvPr/>
        </p:nvSpPr>
        <p:spPr>
          <a:xfrm>
            <a:off x="6361424" y="1819073"/>
            <a:ext cx="2161652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АДМИНИСТРАТИВНО-ДЕЛОВЫЕ ЦЕНТРЫ</a:t>
            </a:r>
          </a:p>
        </p:txBody>
      </p:sp>
      <p:pic>
        <p:nvPicPr>
          <p:cNvPr id="28" name="Рисунок 18" descr="Контрольный список">
            <a:extLst>
              <a:ext uri="{FF2B5EF4-FFF2-40B4-BE49-F238E27FC236}">
                <a16:creationId xmlns:a16="http://schemas.microsoft.com/office/drawing/2014/main" id="{5D4A7989-6D8A-4754-8877-FB6DF6AB40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17" y="4375199"/>
            <a:ext cx="436765" cy="44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23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BBF8CFE3-8585-43DA-9AD4-856406F89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"/>
          <a:stretch>
            <a:fillRect/>
          </a:stretch>
        </p:blipFill>
        <p:spPr bwMode="auto">
          <a:xfrm>
            <a:off x="619548" y="418629"/>
            <a:ext cx="78486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F398C3-9F30-455C-B8A3-0F1B8AB9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623050"/>
            <a:ext cx="457200" cy="249238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3317" name="Заголовок 1">
            <a:extLst>
              <a:ext uri="{FF2B5EF4-FFF2-40B4-BE49-F238E27FC236}">
                <a16:creationId xmlns:a16="http://schemas.microsoft.com/office/drawing/2014/main" id="{3C1C8015-1F98-4384-827B-583FAE777A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3832" y="69846"/>
            <a:ext cx="7694613" cy="317016"/>
          </a:xfrm>
        </p:spPr>
        <p:txBody>
          <a:bodyPr/>
          <a:lstStyle/>
          <a:p>
            <a:pPr algn="l">
              <a:defRPr/>
            </a:pPr>
            <a:r>
              <a:rPr lang="ru-RU" altLang="ru-RU" sz="1700" b="0" cap="all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перечня объектов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B9F62B8-C95B-427B-A664-3EE9A4BED38D}"/>
              </a:ext>
            </a:extLst>
          </p:cNvPr>
          <p:cNvSpPr/>
          <p:nvPr/>
        </p:nvSpPr>
        <p:spPr>
          <a:xfrm>
            <a:off x="283832" y="2250157"/>
            <a:ext cx="2654194" cy="130563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Выездное обследование объектов с неизвестным фактическим использованием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98AF583-7A48-44D1-9898-555449E21618}"/>
              </a:ext>
            </a:extLst>
          </p:cNvPr>
          <p:cNvSpPr/>
          <p:nvPr/>
        </p:nvSpPr>
        <p:spPr>
          <a:xfrm>
            <a:off x="283832" y="4596787"/>
            <a:ext cx="8520032" cy="14846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ПЕРЕЧЕНЬ ОБЪЕКТОВ, В ОТНОШЕНИИ КОТОРЫХ НАЛОГОВАЯ БАЗА ОПРЕДЕЛЯЕТСЯ КАК КАДАСТРОВАЯ СТОИМОСТЬ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24909E4-8607-4A64-9F59-FF9F57E1301D}"/>
              </a:ext>
            </a:extLst>
          </p:cNvPr>
          <p:cNvSpPr/>
          <p:nvPr/>
        </p:nvSpPr>
        <p:spPr>
          <a:xfrm>
            <a:off x="3244903" y="2259621"/>
            <a:ext cx="2654194" cy="12961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открытых источников в сети Интернет 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(Яндекс, 2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GIS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FDCC8FA-8863-435B-BEAB-69AF4A2F5B57}"/>
              </a:ext>
            </a:extLst>
          </p:cNvPr>
          <p:cNvSpPr/>
          <p:nvPr/>
        </p:nvSpPr>
        <p:spPr>
          <a:xfrm>
            <a:off x="6177511" y="2259622"/>
            <a:ext cx="2626353" cy="129617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результатов обработки Перечня объектов капитального строительства, подлежащих ГКО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(4,6 группы)</a:t>
            </a:r>
          </a:p>
        </p:txBody>
      </p:sp>
      <p:sp>
        <p:nvSpPr>
          <p:cNvPr id="18" name="Стрелка вниз 23">
            <a:extLst>
              <a:ext uri="{FF2B5EF4-FFF2-40B4-BE49-F238E27FC236}">
                <a16:creationId xmlns:a16="http://schemas.microsoft.com/office/drawing/2014/main" id="{EFC51A87-DBA0-49E9-9DA9-AE314F773E3A}"/>
              </a:ext>
            </a:extLst>
          </p:cNvPr>
          <p:cNvSpPr/>
          <p:nvPr/>
        </p:nvSpPr>
        <p:spPr>
          <a:xfrm>
            <a:off x="1186075" y="3715948"/>
            <a:ext cx="785813" cy="481012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Стрелка вниз 23">
            <a:extLst>
              <a:ext uri="{FF2B5EF4-FFF2-40B4-BE49-F238E27FC236}">
                <a16:creationId xmlns:a16="http://schemas.microsoft.com/office/drawing/2014/main" id="{6D7E5A5F-35CA-4643-9F8C-69039F6F8474}"/>
              </a:ext>
            </a:extLst>
          </p:cNvPr>
          <p:cNvSpPr/>
          <p:nvPr/>
        </p:nvSpPr>
        <p:spPr>
          <a:xfrm>
            <a:off x="4179093" y="3723392"/>
            <a:ext cx="785813" cy="481012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Стрелка вниз 23">
            <a:extLst>
              <a:ext uri="{FF2B5EF4-FFF2-40B4-BE49-F238E27FC236}">
                <a16:creationId xmlns:a16="http://schemas.microsoft.com/office/drawing/2014/main" id="{B968CC23-0B1A-4A42-BC05-B715A8336B49}"/>
              </a:ext>
            </a:extLst>
          </p:cNvPr>
          <p:cNvSpPr/>
          <p:nvPr/>
        </p:nvSpPr>
        <p:spPr>
          <a:xfrm>
            <a:off x="7065833" y="3715948"/>
            <a:ext cx="785813" cy="481012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0900034-827B-449A-96FE-AA7B44D32E25}"/>
              </a:ext>
            </a:extLst>
          </p:cNvPr>
          <p:cNvSpPr/>
          <p:nvPr/>
        </p:nvSpPr>
        <p:spPr>
          <a:xfrm>
            <a:off x="283832" y="1145311"/>
            <a:ext cx="8520032" cy="1104846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ГОБУ «ИМУЩЕСТВЕННАЯ КАЗНА МУРМАНСКОЙ ОБЛАСТИ»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(4 ведущих специалиста)</a:t>
            </a:r>
          </a:p>
        </p:txBody>
      </p:sp>
      <p:pic>
        <p:nvPicPr>
          <p:cNvPr id="25" name="Рисунок 18" descr="Контрольный список">
            <a:extLst>
              <a:ext uri="{FF2B5EF4-FFF2-40B4-BE49-F238E27FC236}">
                <a16:creationId xmlns:a16="http://schemas.microsoft.com/office/drawing/2014/main" id="{F5E80DB8-87A5-4C64-9ABF-4FA377332E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537" y="4678585"/>
            <a:ext cx="436765" cy="44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Изображение выглядит как стол, пол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3EE38ED-DAFC-410A-BD91-A7FB599CD3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44" y="2269085"/>
            <a:ext cx="2626353" cy="129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26C882-7AEE-4E1C-A3DC-9C8DE85BCF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6" y="2269085"/>
            <a:ext cx="2645660" cy="126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5BA5EF2-D832-4056-8E4D-4E921516F0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177511" y="2269085"/>
            <a:ext cx="2597890" cy="126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316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1018E324-3FC5-44E0-B61B-B230761F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"/>
          <a:stretch>
            <a:fillRect/>
          </a:stretch>
        </p:blipFill>
        <p:spPr bwMode="auto">
          <a:xfrm>
            <a:off x="647700" y="801688"/>
            <a:ext cx="78486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F398C3-9F30-455C-B8A3-0F1B8AB9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623050"/>
            <a:ext cx="457200" cy="234950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13317" name="Заголовок 1">
            <a:extLst>
              <a:ext uri="{FF2B5EF4-FFF2-40B4-BE49-F238E27FC236}">
                <a16:creationId xmlns:a16="http://schemas.microsoft.com/office/drawing/2014/main" id="{3C1C8015-1F98-4384-827B-583FAE777A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3832" y="69846"/>
            <a:ext cx="7694613" cy="317016"/>
          </a:xfrm>
        </p:spPr>
        <p:txBody>
          <a:bodyPr/>
          <a:lstStyle/>
          <a:p>
            <a:pPr algn="l">
              <a:defRPr/>
            </a:pPr>
            <a:r>
              <a:rPr lang="ru-RU" altLang="ru-RU" sz="1700" b="0" cap="all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ФУНКЦИИ УПОЛНОМОЧЕННОГО ОРГАНА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0900034-827B-449A-96FE-AA7B44D32E25}"/>
              </a:ext>
            </a:extLst>
          </p:cNvPr>
          <p:cNvSpPr/>
          <p:nvPr/>
        </p:nvSpPr>
        <p:spPr>
          <a:xfrm>
            <a:off x="283832" y="668016"/>
            <a:ext cx="8520032" cy="82081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МИНИСТЕРСТВО ИМУЩЕСТВЕННЫХ ОТНОШЕНИЙ МУРМАНСКОЙ ОБЛАСТИ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Комиссия по определению вида фактического использования зданий (строений, сооружений) и нежилых помещений на территории Мурманской области</a:t>
            </a:r>
          </a:p>
        </p:txBody>
      </p:sp>
      <p:sp>
        <p:nvSpPr>
          <p:cNvPr id="12" name="Стрелка вниз 23">
            <a:extLst>
              <a:ext uri="{FF2B5EF4-FFF2-40B4-BE49-F238E27FC236}">
                <a16:creationId xmlns:a16="http://schemas.microsoft.com/office/drawing/2014/main" id="{8573FC07-02C3-4CA6-AD51-681D025223F9}"/>
              </a:ext>
            </a:extLst>
          </p:cNvPr>
          <p:cNvSpPr/>
          <p:nvPr/>
        </p:nvSpPr>
        <p:spPr>
          <a:xfrm>
            <a:off x="4179093" y="1598918"/>
            <a:ext cx="785813" cy="481012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CD5564F-4C4C-4D04-A676-48819F0170F9}"/>
              </a:ext>
            </a:extLst>
          </p:cNvPr>
          <p:cNvSpPr/>
          <p:nvPr/>
        </p:nvSpPr>
        <p:spPr>
          <a:xfrm>
            <a:off x="2455492" y="2190017"/>
            <a:ext cx="4176712" cy="3943350"/>
          </a:xfrm>
          <a:prstGeom prst="rect">
            <a:avLst/>
          </a:prstGeom>
          <a:solidFill>
            <a:srgbClr val="267426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4B5A832-55F3-4D74-8A1C-0844F4687CDF}"/>
              </a:ext>
            </a:extLst>
          </p:cNvPr>
          <p:cNvSpPr/>
          <p:nvPr/>
        </p:nvSpPr>
        <p:spPr>
          <a:xfrm>
            <a:off x="2599954" y="4275992"/>
            <a:ext cx="3903663" cy="4873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ФУНКЦИИ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20E90C7-0B27-48D9-B4F6-08B3828173B9}"/>
              </a:ext>
            </a:extLst>
          </p:cNvPr>
          <p:cNvSpPr/>
          <p:nvPr/>
        </p:nvSpPr>
        <p:spPr>
          <a:xfrm>
            <a:off x="2599954" y="2336067"/>
            <a:ext cx="3903663" cy="4873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СОСТАВ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F33353-BFDD-4944-9655-1CA9198A2C49}"/>
              </a:ext>
            </a:extLst>
          </p:cNvPr>
          <p:cNvSpPr txBox="1"/>
          <p:nvPr/>
        </p:nvSpPr>
        <p:spPr>
          <a:xfrm>
            <a:off x="2570461" y="2868559"/>
            <a:ext cx="393315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Министерство имущественных отношений Мурманской области</a:t>
            </a:r>
            <a:r>
              <a:rPr lang="en-US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ГОБУ «Имущественная казна Мурманской области»</a:t>
            </a:r>
            <a:r>
              <a:rPr lang="en-US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Управления Федеральной налоговой службы по Мурманской области</a:t>
            </a:r>
            <a:r>
              <a:rPr lang="en-US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Министерства экономического развития Мурманской области</a:t>
            </a:r>
            <a:r>
              <a:rPr lang="en-US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1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2531D-F0CA-4FD7-8BA7-B45FA750BE4C}"/>
              </a:ext>
            </a:extLst>
          </p:cNvPr>
          <p:cNvSpPr txBox="1"/>
          <p:nvPr/>
        </p:nvSpPr>
        <p:spPr>
          <a:xfrm>
            <a:off x="2599954" y="4908229"/>
            <a:ext cx="386035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Определении вида фактического использования </a:t>
            </a:r>
            <a:endParaRPr lang="en-US" sz="11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соответствующим/не соответствующим виду объектов, </a:t>
            </a:r>
            <a:endParaRPr lang="en-US" sz="11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указанных в подпунктах 1 и 2 пункта 1 статьи 378.2 </a:t>
            </a:r>
            <a:endParaRPr lang="en-US" sz="11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Налогового кодекса РФ;</a:t>
            </a:r>
            <a:endParaRPr lang="en-US" sz="11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Утверждение итогового перечня.</a:t>
            </a:r>
          </a:p>
        </p:txBody>
      </p:sp>
    </p:spTree>
    <p:extLst>
      <p:ext uri="{BB962C8B-B14F-4D97-AF65-F5344CB8AC3E}">
        <p14:creationId xmlns:p14="http://schemas.microsoft.com/office/powerpoint/2010/main" val="141092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C1D6A425-8049-4D80-A86F-AD70E8A3C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"/>
          <a:stretch>
            <a:fillRect/>
          </a:stretch>
        </p:blipFill>
        <p:spPr bwMode="auto">
          <a:xfrm>
            <a:off x="647700" y="801688"/>
            <a:ext cx="78486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F398C3-9F30-455C-B8A3-0F1B8AB9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623050"/>
            <a:ext cx="457200" cy="234950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3317" name="Заголовок 1">
            <a:extLst>
              <a:ext uri="{FF2B5EF4-FFF2-40B4-BE49-F238E27FC236}">
                <a16:creationId xmlns:a16="http://schemas.microsoft.com/office/drawing/2014/main" id="{3C1C8015-1F98-4384-827B-583FAE777A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3832" y="69846"/>
            <a:ext cx="7694613" cy="317016"/>
          </a:xfrm>
        </p:spPr>
        <p:txBody>
          <a:bodyPr/>
          <a:lstStyle/>
          <a:p>
            <a:pPr algn="l">
              <a:defRPr/>
            </a:pPr>
            <a:r>
              <a:rPr lang="ru-RU" altLang="ru-RU" sz="1700" b="0" cap="all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Экономический эффект для консолидированного бюджета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ADE865B-BFB5-4A4D-8EDE-4DADEC807363}"/>
              </a:ext>
            </a:extLst>
          </p:cNvPr>
          <p:cNvSpPr/>
          <p:nvPr/>
        </p:nvSpPr>
        <p:spPr>
          <a:xfrm>
            <a:off x="315179" y="1670050"/>
            <a:ext cx="3633763" cy="235024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FC72735-3380-43F5-A864-7C61632FAEB9}"/>
              </a:ext>
            </a:extLst>
          </p:cNvPr>
          <p:cNvSpPr/>
          <p:nvPr/>
        </p:nvSpPr>
        <p:spPr>
          <a:xfrm>
            <a:off x="5226405" y="1670051"/>
            <a:ext cx="3633764" cy="235024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574219-0768-4279-8942-EDAC69143643}"/>
              </a:ext>
            </a:extLst>
          </p:cNvPr>
          <p:cNvSpPr txBox="1"/>
          <p:nvPr/>
        </p:nvSpPr>
        <p:spPr>
          <a:xfrm>
            <a:off x="902489" y="3473315"/>
            <a:ext cx="2459141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2 ГОДА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72E916-213D-4E97-9101-378D19621B4A}"/>
              </a:ext>
            </a:extLst>
          </p:cNvPr>
          <p:cNvSpPr txBox="1"/>
          <p:nvPr/>
        </p:nvSpPr>
        <p:spPr>
          <a:xfrm>
            <a:off x="5319806" y="3471026"/>
            <a:ext cx="3471913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УЧРЕЖДЕНИЕМ ВКЛЮЧЕНО БОЛЕЕ 1000 ОБЪЕКТОВ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F3ED334-0465-4786-98BA-860CEE64628B}"/>
              </a:ext>
            </a:extLst>
          </p:cNvPr>
          <p:cNvSpPr/>
          <p:nvPr/>
        </p:nvSpPr>
        <p:spPr>
          <a:xfrm>
            <a:off x="1602685" y="4749884"/>
            <a:ext cx="5938630" cy="187316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Консолидированный бюджет Мурманской области будет ежегодно получать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22FE47-DEAE-47AD-95D7-0E980D6B7D03}"/>
              </a:ext>
            </a:extLst>
          </p:cNvPr>
          <p:cNvSpPr txBox="1"/>
          <p:nvPr/>
        </p:nvSpPr>
        <p:spPr>
          <a:xfrm>
            <a:off x="3850481" y="6192648"/>
            <a:ext cx="1443037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664 МЛН. РУБ.</a:t>
            </a:r>
          </a:p>
        </p:txBody>
      </p:sp>
      <p:pic>
        <p:nvPicPr>
          <p:cNvPr id="6" name="Рисунок 5" descr="Монеты">
            <a:extLst>
              <a:ext uri="{FF2B5EF4-FFF2-40B4-BE49-F238E27FC236}">
                <a16:creationId xmlns:a16="http://schemas.microsoft.com/office/drawing/2014/main" id="{7E72EBF4-805D-45D1-95AA-8254B3DF08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1033" y="4822088"/>
            <a:ext cx="681936" cy="681936"/>
          </a:xfrm>
          <a:prstGeom prst="rect">
            <a:avLst/>
          </a:prstGeom>
        </p:spPr>
      </p:pic>
      <p:pic>
        <p:nvPicPr>
          <p:cNvPr id="8" name="Рисунок 7" descr="Город">
            <a:extLst>
              <a:ext uri="{FF2B5EF4-FFF2-40B4-BE49-F238E27FC236}">
                <a16:creationId xmlns:a16="http://schemas.microsoft.com/office/drawing/2014/main" id="{17A00CEC-2F78-4DA1-8CFF-7A0023FC73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37142" y="1735723"/>
            <a:ext cx="1412290" cy="1412290"/>
          </a:xfrm>
          <a:prstGeom prst="rect">
            <a:avLst/>
          </a:prstGeom>
        </p:spPr>
      </p:pic>
      <p:pic>
        <p:nvPicPr>
          <p:cNvPr id="10" name="Рисунок 9" descr="Часы">
            <a:extLst>
              <a:ext uri="{FF2B5EF4-FFF2-40B4-BE49-F238E27FC236}">
                <a16:creationId xmlns:a16="http://schemas.microsoft.com/office/drawing/2014/main" id="{38FB4F2C-8594-4AD5-9264-E1B30CADC5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94568" y="1823031"/>
            <a:ext cx="1327185" cy="1237673"/>
          </a:xfrm>
          <a:prstGeom prst="rect">
            <a:avLst/>
          </a:prstGeom>
        </p:spPr>
      </p:pic>
      <p:sp>
        <p:nvSpPr>
          <p:cNvPr id="2" name="Стрелка: шеврон 1">
            <a:extLst>
              <a:ext uri="{FF2B5EF4-FFF2-40B4-BE49-F238E27FC236}">
                <a16:creationId xmlns:a16="http://schemas.microsoft.com/office/drawing/2014/main" id="{ADFEA2D7-A9E4-4201-B140-DD5A3377C98C}"/>
              </a:ext>
            </a:extLst>
          </p:cNvPr>
          <p:cNvSpPr/>
          <p:nvPr/>
        </p:nvSpPr>
        <p:spPr>
          <a:xfrm rot="5400000">
            <a:off x="4318134" y="3337044"/>
            <a:ext cx="375138" cy="2288146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5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517B245A-D90C-4C4B-9C82-756C6663B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"/>
          <a:stretch>
            <a:fillRect/>
          </a:stretch>
        </p:blipFill>
        <p:spPr bwMode="auto">
          <a:xfrm>
            <a:off x="647700" y="801688"/>
            <a:ext cx="78486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C:\Documents and Settings\yuriryab\Рабочий стол\Шаблон-Мурманск-2.jpg">
            <a:extLst>
              <a:ext uri="{FF2B5EF4-FFF2-40B4-BE49-F238E27FC236}">
                <a16:creationId xmlns:a16="http://schemas.microsoft.com/office/drawing/2014/main" id="{08D3C933-8F96-4E89-9E25-624FDE718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5413375"/>
            <a:ext cx="250031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5">
            <a:extLst>
              <a:ext uri="{FF2B5EF4-FFF2-40B4-BE49-F238E27FC236}">
                <a16:creationId xmlns:a16="http://schemas.microsoft.com/office/drawing/2014/main" id="{858DE7EB-520A-410A-9C62-B9AD84B09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686050"/>
            <a:ext cx="6858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СПАСИБО ЗА ВНИМАНИЕ!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3B498AA-C1B1-4287-93F1-1A7BF89FF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46725"/>
            <a:ext cx="4938712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Директор ГОБУ «Имущественная казна Мурманской области»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И.С. Стародубцева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985491C-A1FA-40F3-8175-EDED06DD1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1016000"/>
            <a:ext cx="17766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16 мая 2019 года</a:t>
            </a:r>
          </a:p>
          <a:p>
            <a:r>
              <a:rPr lang="ru-RU" alt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г. Севастополь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4378</TotalTime>
  <Words>390</Words>
  <Application>Microsoft Office PowerPoint</Application>
  <PresentationFormat>Экран (4:3)</PresentationFormat>
  <Paragraphs>99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Arial Unicode MS</vt:lpstr>
      <vt:lpstr>Calibri</vt:lpstr>
      <vt:lpstr>Century Gothic</vt:lpstr>
      <vt:lpstr>Constantia</vt:lpstr>
      <vt:lpstr>Segoe UI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перечня объектов</vt:lpstr>
      <vt:lpstr>ФУНКЦИИ УПОЛНОМОЧЕННОГО ОРГАНА</vt:lpstr>
      <vt:lpstr>Экономический эффект для консолидированного бюджета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Станислав Терентьев</dc:creator>
  <cp:lastModifiedBy>Станислав Терентьев</cp:lastModifiedBy>
  <cp:revision>63</cp:revision>
  <cp:lastPrinted>2019-05-07T11:35:53Z</cp:lastPrinted>
  <dcterms:created xsi:type="dcterms:W3CDTF">1601-01-01T00:00:00Z</dcterms:created>
  <dcterms:modified xsi:type="dcterms:W3CDTF">2019-05-14T09:06:42Z</dcterms:modified>
</cp:coreProperties>
</file>