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фонда оплаты труда в ГБУ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453064690443107"/>
          <c:y val="0.18718725136957873"/>
          <c:w val="0.79909680407596106"/>
          <c:h val="0.612734749633331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54-4D68-8309-D33F4C8BFD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854-4D68-8309-D33F4C8BFD27}"/>
              </c:ext>
            </c:extLst>
          </c:dPt>
          <c:cat>
            <c:strRef>
              <c:f>Лист1!$A$2:$A$5</c:f>
              <c:strCache>
                <c:ptCount val="2"/>
                <c:pt idx="0">
                  <c:v>2018/I полугодие</c:v>
                </c:pt>
                <c:pt idx="1">
                  <c:v>2018/II полугодие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4.2</c:v>
                </c:pt>
                <c:pt idx="1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54-4D68-8309-D33F4C8BFD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2018/I полугодие</c:v>
                </c:pt>
                <c:pt idx="1">
                  <c:v>2018/II полугодие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F854-4D68-8309-D33F4C8BFD2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2018/I полугодие</c:v>
                </c:pt>
                <c:pt idx="1">
                  <c:v>2018/II полугодие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F854-4D68-8309-D33F4C8BF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9373080"/>
        <c:axId val="829373408"/>
      </c:barChart>
      <c:catAx>
        <c:axId val="829373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Год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9373408"/>
        <c:crosses val="autoZero"/>
        <c:auto val="1"/>
        <c:lblAlgn val="ctr"/>
        <c:lblOffset val="100"/>
        <c:noMultiLvlLbl val="0"/>
      </c:catAx>
      <c:valAx>
        <c:axId val="82937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Млн. рублей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9373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2593A-565B-4C5A-90E9-0E68A234D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3BA1F8-2D3C-4ADE-AED4-48F6E66D2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47EF0B-5604-4183-A2DD-D690BDC9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E0767-34BD-47EE-B2DA-70BB849F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674FF8-5CF1-4E29-97C4-B0EFD94BB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2159D-5418-46DC-A102-AC417545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7FE9FD-485C-4D0A-B7DB-C757E7527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925F9F-22B6-4C19-82C5-12031260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BE0CA1-9071-4C45-83F2-48DFC314D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817DAC-9DB5-4222-A9D9-4C961BAE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CCD57E-C187-487E-AD7B-B906B6307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B07CB-4A69-461C-B0B6-BF5B8FE8F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019CCE-3939-4164-AFF2-B933D54A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9C2A3-956C-47E3-95B2-2CB86D132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DD15C3-3BBC-4E30-9361-AC76394F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5E85FA-31AD-4DE2-9DDE-5F1C859F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5F6203-E957-4101-99E3-091735656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C9EC5F-0AB2-474A-A124-B179F5DA0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FF01BF-A7F8-4E93-8E36-B40C1A38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850147-D9B8-4BCF-AF69-40AFF397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2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D0639-E17D-4A0D-9EE0-E9FB46E7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6D02BB-2EA6-41C3-8459-36428894A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9C86D3-1181-4D1D-8FAE-E8FE60F73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C1613F-E4DF-4A8F-AE9D-3E42D9407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DF417F-7DD3-44A1-9368-6ADF1FFE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1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02D89-095C-4E88-AEDB-A20EBADEA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FCB930-0C00-4AF8-BD75-3C95DB553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9DCCB-59F6-49B6-A917-CAF969551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4164DE-1BA2-4C47-BF38-791739A3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BE269C-ABF1-45E1-9D13-C88C7E8B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1A0784-EB88-47A5-8149-ADE92B18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01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D4892-D176-4B47-BBAB-EE37AEAE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D5731-4060-45BD-A3AB-BDACB2256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75C8AD-41BB-49E7-876A-97A415D4F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F6E6C3-5244-4157-A3CE-B6B9765A5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EC1AAB-90AE-4995-9DA2-B61BB7AF1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4BF6C6-2AA3-4D27-AB58-AC8EAA99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D45B85-E43F-48F3-AB36-9B4082D7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D4FC2E-B6C5-4D13-BC3A-B5D2A6B8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CA556-D96A-40BB-B8E3-D97A82E7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4A6DCF-F58B-4617-A21E-8733EF85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C677F8-F21E-4BF5-8D14-68A73340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C60170-8BA2-4DDD-B3D1-C5F85C4D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42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59DEF4-0E87-4899-ACF6-737C254C6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E6E37F-9273-4843-8498-D5C6F5CF6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C1BD6A-55B1-4474-A913-E926F171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C5EC4-1677-471A-8B2E-15D6E0402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97F249-D752-4964-988B-74A7862B2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D81255-EB2B-4447-8D2D-D50ED444D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8C1DB1-E3B2-403D-B865-2C22CC454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4C8F84-293D-4217-8973-667DFA1D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749867-5397-4F87-996A-4193F72C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470BC-04D9-4C9B-889E-27D55E79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93E976-8302-44BA-9027-32707B73B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665B9B-C8CE-48E8-A726-133E9EA99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F8DF1-726D-4DCA-9467-DB1783F5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5B742D-E2E1-4C6B-B115-90AE9F38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E4F30E-8FDC-48F3-B01D-0FCBCA17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6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19BFF-3519-4C0B-ACEE-819AA31CA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BBAAE3-44FC-4157-8DEB-D29C54AAE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9C1D7-BC9D-40C0-AF1B-8DECC7919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22F02-8355-434D-A97D-8FE3B88B2EB1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8AD56-4FAB-475A-B771-C33BEDEDE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D17D6-9067-4F60-A76D-525396D84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C3964-2DE3-4CA3-AA68-94399AE47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79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bu-ko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8C6D77-2622-4680-9B1C-05981BC97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4" y="303919"/>
            <a:ext cx="10662407" cy="60295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B63CE-C900-40FF-9D34-03BAA91B5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04" y="375407"/>
            <a:ext cx="12032610" cy="156211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и перспективы кадастровой оценки 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регионах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891E54-6040-45E3-98EB-3BB5E2361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310" y="5319683"/>
            <a:ext cx="11445379" cy="1313912"/>
          </a:xfrm>
        </p:spPr>
        <p:txBody>
          <a:bodyPr>
            <a:normAutofit fontScale="70000" lnSpcReduction="2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</a:t>
            </a:r>
          </a:p>
          <a:p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Мельдебеков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Искандер Булатович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города Севастополя «Центр государственной кадастровой оценки»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640B45-8D07-4045-9D09-CFCF93984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978" y="375407"/>
            <a:ext cx="133514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AD06D-1280-4EB3-A80A-E98DB59D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"/>
            <a:ext cx="12192000" cy="6857999"/>
          </a:xfrm>
          <a:blipFill>
            <a:blip r:embed="rId2">
              <a:alphaModFix amt="84000"/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Системные сложности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64AB25-0589-4F41-8752-9A692372E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7" y="267620"/>
            <a:ext cx="6095999" cy="2454608"/>
          </a:xfrm>
          <a:noFill/>
        </p:spPr>
        <p:txBody>
          <a:bodyPr anchor="ctr">
            <a:normAutofit/>
          </a:bodyPr>
          <a:lstStyle/>
          <a:p>
            <a:r>
              <a:rPr lang="ru-RU" sz="3600" dirty="0"/>
              <a:t>1. Финансы – низкий уровень заработных плат специалистов по кадастровой оценке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4A2F31-5FC6-4282-94E4-FC86A51FA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8355" y="4235161"/>
            <a:ext cx="6096000" cy="2722228"/>
          </a:xfrm>
          <a:noFill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chemeClr val="bg1"/>
                </a:solidFill>
              </a:rPr>
              <a:t>2. Кадры – нехватка квалифицированных кадров в сфере кадастровой оценки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21FF9-2093-40AA-933C-D87838026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3869" y="267621"/>
            <a:ext cx="6096000" cy="2454608"/>
          </a:xfrm>
          <a:noFill/>
        </p:spPr>
        <p:txBody>
          <a:bodyPr anchor="ctr">
            <a:normAutofit/>
          </a:bodyPr>
          <a:lstStyle/>
          <a:p>
            <a:r>
              <a:rPr lang="ru-RU" sz="4000" dirty="0"/>
              <a:t>3. Закон и Методика – несовершенная нормативно-законодательная база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CAC81F-D114-45FB-9638-B2CC1B60D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8046" y="3531125"/>
            <a:ext cx="6096000" cy="2722228"/>
          </a:xfrm>
          <a:noFill/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chemeClr val="bg1"/>
                </a:solidFill>
              </a:rPr>
              <a:t>4. Программное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164317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2FCC6-1189-4EB5-969F-314702A8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090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заработной платы специалистов по государственной кадастровой оценке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10326EA-B16F-478F-9C4B-91C59E35A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5793" y="1339063"/>
            <a:ext cx="6706299" cy="551893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Шаги</a:t>
            </a:r>
          </a:p>
          <a:p>
            <a:pPr marL="457200" indent="-457200"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и обоснование необходимого уровня увеличения финансирования (реестр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Профстандартов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утвержденных Минтруд РФ –размер з\п согласно Росстат)</a:t>
            </a:r>
          </a:p>
          <a:p>
            <a:pPr marL="457200" indent="-457200"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необходимого согласования от финансовых органов о наличии финансирования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внесение изменений в постановление Правительства Севастополя</a:t>
            </a:r>
          </a:p>
          <a:p>
            <a:pPr marL="457200" indent="-457200">
              <a:buAutoNum type="arabicPeriod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7E757F4C-774E-4E13-ADC3-EF70AFA74F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9199136"/>
              </p:ext>
            </p:extLst>
          </p:nvPr>
        </p:nvGraphicFramePr>
        <p:xfrm>
          <a:off x="234193" y="1397786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08D820A5-A4A9-496A-8B10-8B84785901E7}"/>
              </a:ext>
            </a:extLst>
          </p:cNvPr>
          <p:cNvSpPr/>
          <p:nvPr/>
        </p:nvSpPr>
        <p:spPr>
          <a:xfrm>
            <a:off x="8244282" y="4461907"/>
            <a:ext cx="765494" cy="604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C67FB-D03D-4428-8ABB-E531A979E0E2}"/>
              </a:ext>
            </a:extLst>
          </p:cNvPr>
          <p:cNvSpPr txBox="1"/>
          <p:nvPr/>
        </p:nvSpPr>
        <p:spPr>
          <a:xfrm>
            <a:off x="5415793" y="5164994"/>
            <a:ext cx="6927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появилась возможность привлечения к работе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квалифицированных специалистов!!!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3C47EC-6E65-4241-B8CA-0B717DB8B6E7}"/>
              </a:ext>
            </a:extLst>
          </p:cNvPr>
          <p:cNvSpPr txBox="1"/>
          <p:nvPr/>
        </p:nvSpPr>
        <p:spPr>
          <a:xfrm>
            <a:off x="1624590" y="5749124"/>
            <a:ext cx="269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Было 4,2 млн. р./ в год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Стало 13,3 млн. р./ в год</a:t>
            </a:r>
          </a:p>
        </p:txBody>
      </p:sp>
    </p:spTree>
    <p:extLst>
      <p:ext uri="{BB962C8B-B14F-4D97-AF65-F5344CB8AC3E}">
        <p14:creationId xmlns:p14="http://schemas.microsoft.com/office/powerpoint/2010/main" val="115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AD78D-1120-441D-846B-CB2F4820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40235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15-16 мая 2018 года в городе Севастополе состоялся </a:t>
            </a:r>
            <a:br>
              <a:rPr lang="ru-RU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4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Первый Всероссийский съезд кадастровых оценщиков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CF8125C2-5AA7-41E4-8700-D4003BAC7E4F}"/>
              </a:ext>
            </a:extLst>
          </p:cNvPr>
          <p:cNvSpPr/>
          <p:nvPr/>
        </p:nvSpPr>
        <p:spPr>
          <a:xfrm>
            <a:off x="2623431" y="1149339"/>
            <a:ext cx="906011" cy="1040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03D92-0F3F-477D-8A66-2A76B508CBD7}"/>
              </a:ext>
            </a:extLst>
          </p:cNvPr>
          <p:cNvSpPr txBox="1"/>
          <p:nvPr/>
        </p:nvSpPr>
        <p:spPr>
          <a:xfrm>
            <a:off x="1080993" y="2316137"/>
            <a:ext cx="3990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Собраны предложения по доработке действующего законодательства в сфере ГКО от 65 регионов РФ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направлены в Министерство экономического развития 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4F33AE66-DD29-4F90-9294-421A80D6DDF9}"/>
              </a:ext>
            </a:extLst>
          </p:cNvPr>
          <p:cNvSpPr/>
          <p:nvPr/>
        </p:nvSpPr>
        <p:spPr>
          <a:xfrm>
            <a:off x="7010630" y="1128349"/>
            <a:ext cx="906011" cy="1040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AC3DE-C822-4519-B126-C238C88F250F}"/>
              </a:ext>
            </a:extLst>
          </p:cNvPr>
          <p:cNvSpPr txBox="1"/>
          <p:nvPr/>
        </p:nvSpPr>
        <p:spPr>
          <a:xfrm>
            <a:off x="5240843" y="2419341"/>
            <a:ext cx="4722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Ассоциация бюджетных учреждений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государственной кадастровой оценке (АБУКО)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4CCD5894-5950-42A6-B6BE-C91868D15CD6}"/>
              </a:ext>
            </a:extLst>
          </p:cNvPr>
          <p:cNvSpPr/>
          <p:nvPr/>
        </p:nvSpPr>
        <p:spPr>
          <a:xfrm>
            <a:off x="7010630" y="3758170"/>
            <a:ext cx="906011" cy="1040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91B5F958-EC54-4CDC-A419-226CABE5EF96}"/>
              </a:ext>
            </a:extLst>
          </p:cNvPr>
          <p:cNvSpPr/>
          <p:nvPr/>
        </p:nvSpPr>
        <p:spPr>
          <a:xfrm>
            <a:off x="2623429" y="3940705"/>
            <a:ext cx="906011" cy="1040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6A031-511B-4B61-A042-7498639D277D}"/>
              </a:ext>
            </a:extLst>
          </p:cNvPr>
          <p:cNvSpPr txBox="1"/>
          <p:nvPr/>
        </p:nvSpPr>
        <p:spPr>
          <a:xfrm>
            <a:off x="1170722" y="5246996"/>
            <a:ext cx="3811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внесение изменений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действующее законодательство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690764-F669-4EB9-992A-45A8E9963038}"/>
              </a:ext>
            </a:extLst>
          </p:cNvPr>
          <p:cNvSpPr txBox="1"/>
          <p:nvPr/>
        </p:nvSpPr>
        <p:spPr>
          <a:xfrm>
            <a:off x="5749650" y="4980940"/>
            <a:ext cx="4663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платформа по обмену опытом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практическими знаниями в сфере государственной кадастровой оценке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A36401-C809-4503-80FB-391B36CB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856" y="5912765"/>
            <a:ext cx="133514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D49474-B269-4381-AD14-0ECCF55D5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06" y="49746"/>
            <a:ext cx="6338193" cy="32449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D77FED-0505-473D-8B96-AAAD0B790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7"/>
            <a:ext cx="5853807" cy="32449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531F8-6A12-4036-8540-A0949B1FA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5" y="-150649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Практические занятие по ГКО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780969-F4B0-4CEB-8FA2-2847941F8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4743"/>
            <a:ext cx="6095999" cy="34453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451F24-ED8E-4F2D-8696-5022D16F0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71436"/>
            <a:ext cx="6096000" cy="344539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33686F0-01EA-4A9A-ACB8-5AA33C1A4E32}"/>
              </a:ext>
            </a:extLst>
          </p:cNvPr>
          <p:cNvSpPr/>
          <p:nvPr/>
        </p:nvSpPr>
        <p:spPr>
          <a:xfrm>
            <a:off x="1825487" y="271294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ГБУ Республики Крым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52993A2-52D5-4700-BF9F-A694308D26D7}"/>
              </a:ext>
            </a:extLst>
          </p:cNvPr>
          <p:cNvSpPr/>
          <p:nvPr/>
        </p:nvSpPr>
        <p:spPr>
          <a:xfrm>
            <a:off x="950844" y="353665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ГБУ Кабардино-Балкарской Республики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8A4338-A4EE-4C8F-AD01-0A59AC612AE5}"/>
              </a:ext>
            </a:extLst>
          </p:cNvPr>
          <p:cNvSpPr/>
          <p:nvPr/>
        </p:nvSpPr>
        <p:spPr>
          <a:xfrm>
            <a:off x="6338193" y="330290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ГБУ Республики Саха (Якутии), Северной Осетии, Ставропольского Края и Иркутской области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E0318AD-A21F-4619-9FEC-949E1D1BE684}"/>
              </a:ext>
            </a:extLst>
          </p:cNvPr>
          <p:cNvSpPr/>
          <p:nvPr/>
        </p:nvSpPr>
        <p:spPr>
          <a:xfrm>
            <a:off x="6338193" y="26565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ГБУ Тверской области и Ханты-Мансийский автономный округ</a:t>
            </a:r>
          </a:p>
        </p:txBody>
      </p:sp>
    </p:spTree>
    <p:extLst>
      <p:ext uri="{BB962C8B-B14F-4D97-AF65-F5344CB8AC3E}">
        <p14:creationId xmlns:p14="http://schemas.microsoft.com/office/powerpoint/2010/main" val="22659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8A24FB-61ED-40F0-A16F-7C6CA168B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62" y="2273417"/>
            <a:ext cx="7559675" cy="44494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400C3-6DF7-41DF-8DC4-9B5839E6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8115"/>
            <a:ext cx="12192000" cy="2499918"/>
          </a:xfrm>
        </p:spPr>
        <p:txBody>
          <a:bodyPr>
            <a:noAutofit/>
          </a:bodyPr>
          <a:lstStyle/>
          <a:p>
            <a:pPr algn="ctr"/>
            <a:br>
              <a:rPr lang="ru-RU" sz="2800" b="1" dirty="0">
                <a:solidFill>
                  <a:srgbClr val="B51003"/>
                </a:solidFill>
                <a:latin typeface="Arial Black" panose="020B0A04020102020204" pitchFamily="34" charset="0"/>
              </a:rPr>
            </a:br>
            <a:r>
              <a:rPr lang="ru-RU" sz="2800" b="1" dirty="0">
                <a:solidFill>
                  <a:srgbClr val="B51003"/>
                </a:solidFill>
                <a:latin typeface="Arial Black" panose="020B0A04020102020204" pitchFamily="34" charset="0"/>
              </a:rPr>
              <a:t>16-17 мая 2019 года в Севастополе </a:t>
            </a:r>
            <a:br>
              <a:rPr lang="ru-RU" sz="2800" b="1" dirty="0">
                <a:solidFill>
                  <a:srgbClr val="B51003"/>
                </a:solidFill>
                <a:latin typeface="Arial Black" panose="020B0A04020102020204" pitchFamily="34" charset="0"/>
              </a:rPr>
            </a:br>
            <a:r>
              <a:rPr lang="ru-RU" sz="2800" b="1" dirty="0">
                <a:solidFill>
                  <a:srgbClr val="B51003"/>
                </a:solidFill>
                <a:latin typeface="Arial Black" panose="020B0A04020102020204" pitchFamily="34" charset="0"/>
              </a:rPr>
              <a:t>Всероссийская научно-практическая конференция </a:t>
            </a:r>
            <a:br>
              <a:rPr lang="ru-RU" sz="2800" b="1" dirty="0">
                <a:solidFill>
                  <a:srgbClr val="B51003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B51003"/>
                </a:solidFill>
                <a:latin typeface="Arial Black" panose="020B0A04020102020204" pitchFamily="34" charset="0"/>
              </a:rPr>
              <a:t>«Инновации и традиции в сфере </a:t>
            </a:r>
            <a:br>
              <a:rPr lang="ru-RU" sz="3600" b="1" dirty="0">
                <a:solidFill>
                  <a:srgbClr val="B51003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B51003"/>
                </a:solidFill>
                <a:latin typeface="Arial Black" panose="020B0A04020102020204" pitchFamily="34" charset="0"/>
              </a:rPr>
              <a:t>земельно-имущественных отношений»</a:t>
            </a:r>
            <a:br>
              <a:rPr lang="ru-RU" sz="2800" b="1" dirty="0">
                <a:solidFill>
                  <a:srgbClr val="B51003"/>
                </a:solidFill>
                <a:latin typeface="Arial Black" panose="020B0A04020102020204" pitchFamily="34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D81FA-400A-4589-9B46-B0D0A9AADC18}"/>
              </a:ext>
            </a:extLst>
          </p:cNvPr>
          <p:cNvSpPr txBox="1"/>
          <p:nvPr/>
        </p:nvSpPr>
        <p:spPr>
          <a:xfrm>
            <a:off x="139697" y="2635092"/>
            <a:ext cx="746550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конференции:</a:t>
            </a:r>
          </a:p>
          <a:p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кадастровая оценка</a:t>
            </a:r>
          </a:p>
          <a:p>
            <a:pPr marL="342900" indent="-342900">
              <a:buAutoNum type="arabicPeriod"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 кадастровые работы</a:t>
            </a:r>
          </a:p>
          <a:p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Геоинформационные системы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67CF5B-5EED-49B7-AFE0-DEE43C731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3" y="345520"/>
            <a:ext cx="634984" cy="7685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F461FB-6E74-4244-B673-3D8B767FA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571" y="427693"/>
            <a:ext cx="634984" cy="7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59E41-D181-4363-B565-B4F430E4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184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оспаривания кадастровой стоимости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A6FB35-F130-4269-8E11-11296EE98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1846"/>
            <a:ext cx="12192000" cy="58261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Сбор информации о рынке недвижимости у крупнейших оценочных и    риэлторских компаний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Предварительное опубликование в СМИ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населением, общественными объединениями и бизнес-сообществом с целью проведения разъяснительной работы</a:t>
            </a:r>
          </a:p>
          <a:p>
            <a:pPr marL="0" indent="0">
              <a:buNone/>
            </a:pP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Результат: </a:t>
            </a:r>
          </a:p>
          <a:p>
            <a:pPr marL="0" indent="0">
              <a:buNone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квартале 2019 года в Комиссию подано 1 заявление об оспаривании, 1 заявление в суд.</a:t>
            </a:r>
          </a:p>
        </p:txBody>
      </p:sp>
      <p:pic>
        <p:nvPicPr>
          <p:cNvPr id="5" name="Picture 2" descr="ÐÐ°ÑÑÐ¸Ð½ÐºÐ¸ Ð¿Ð¾ Ð·Ð°Ð¿ÑÐ¾ÑÑ ÑÐµÐ¼Ð¸Ð½Ð°Ñ">
            <a:extLst>
              <a:ext uri="{FF2B5EF4-FFF2-40B4-BE49-F238E27FC236}">
                <a16:creationId xmlns:a16="http://schemas.microsoft.com/office/drawing/2014/main" id="{6BCFF8AC-C427-465E-9EC1-4824E36E0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36" y="3245563"/>
            <a:ext cx="4639111" cy="222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2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1367A-8C81-4F6A-8507-D0A03CE5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68435"/>
          </a:xfrm>
          <a:solidFill>
            <a:srgbClr val="005BDF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2050" name="Picture 2" descr="ÐÐ°ÑÑÐ¸Ð½ÐºÐ¸ Ð¿Ð¾ Ð·Ð°Ð¿ÑÐ¾ÑÑ ÑÐµÐ²Ð°ÑÑÐ¾Ð¿Ð¾Ð»Ñ">
            <a:extLst>
              <a:ext uri="{FF2B5EF4-FFF2-40B4-BE49-F238E27FC236}">
                <a16:creationId xmlns:a16="http://schemas.microsoft.com/office/drawing/2014/main" id="{772A1F7B-B3CE-4E53-AF1C-8F16CF3A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437"/>
            <a:ext cx="12192000" cy="53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4F1000-6B7E-4F4E-B8DF-BA49C630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429" y="2263207"/>
            <a:ext cx="1744157" cy="49381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596D08-51E5-406A-970E-ED64EAD171E8}"/>
              </a:ext>
            </a:extLst>
          </p:cNvPr>
          <p:cNvSpPr/>
          <p:nvPr/>
        </p:nvSpPr>
        <p:spPr>
          <a:xfrm>
            <a:off x="9555060" y="2413338"/>
            <a:ext cx="1820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D074D5-FBF1-45BF-B88F-44A96CC7BD1F}"/>
              </a:ext>
            </a:extLst>
          </p:cNvPr>
          <p:cNvSpPr/>
          <p:nvPr/>
        </p:nvSpPr>
        <p:spPr>
          <a:xfrm>
            <a:off x="5294242" y="3244334"/>
            <a:ext cx="41139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ГБУ города Севастополя «Центр </a:t>
            </a:r>
          </a:p>
          <a:p>
            <a:r>
              <a:rPr lang="ru-RU" b="1" dirty="0"/>
              <a:t>государственной кадастровой оценки»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www.abu-ko.ru</a:t>
            </a:r>
            <a:r>
              <a:rPr lang="en-US" dirty="0">
                <a:solidFill>
                  <a:srgbClr val="FF0000"/>
                </a:solidFill>
              </a:rPr>
              <a:t>      </a:t>
            </a:r>
            <a:r>
              <a:rPr lang="en-US" dirty="0"/>
              <a:t>www.gkosev.ru</a:t>
            </a:r>
          </a:p>
        </p:txBody>
      </p:sp>
    </p:spTree>
    <p:extLst>
      <p:ext uri="{BB962C8B-B14F-4D97-AF65-F5344CB8AC3E}">
        <p14:creationId xmlns:p14="http://schemas.microsoft.com/office/powerpoint/2010/main" val="2004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331</Words>
  <Application>Microsoft Office PowerPoint</Application>
  <PresentationFormat>Широкоэкранный</PresentationFormat>
  <Paragraphs>59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Times New Roman</vt:lpstr>
      <vt:lpstr>Тема Office</vt:lpstr>
      <vt:lpstr>Сложности и перспективы кадастровой оценки  в  регионах</vt:lpstr>
      <vt:lpstr>Системные сложности</vt:lpstr>
      <vt:lpstr>Увеличение заработной платы специалистов по государственной кадастровой оценке</vt:lpstr>
      <vt:lpstr>15-16 мая 2018 года в городе Севастополе состоялся  Первый Всероссийский съезд кадастровых оценщиков</vt:lpstr>
      <vt:lpstr>Практические занятие по ГКО</vt:lpstr>
      <vt:lpstr> 16-17 мая 2019 года в Севастополе  Всероссийская научно-практическая конференция  «Инновации и традиции в сфере  земельно-имущественных отношений» </vt:lpstr>
      <vt:lpstr>Профилактика оспаривания кадастровой стоимости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43</cp:revision>
  <dcterms:created xsi:type="dcterms:W3CDTF">2019-04-17T12:49:30Z</dcterms:created>
  <dcterms:modified xsi:type="dcterms:W3CDTF">2019-04-22T06:26:11Z</dcterms:modified>
</cp:coreProperties>
</file>