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5" r:id="rId11"/>
    <p:sldId id="276" r:id="rId12"/>
    <p:sldId id="273" r:id="rId13"/>
    <p:sldId id="274" r:id="rId14"/>
    <p:sldId id="269" r:id="rId15"/>
    <p:sldId id="266" r:id="rId16"/>
    <p:sldId id="265" r:id="rId17"/>
    <p:sldId id="280" r:id="rId18"/>
    <p:sldId id="279" r:id="rId19"/>
    <p:sldId id="278" r:id="rId20"/>
    <p:sldId id="267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F3"/>
    <a:srgbClr val="F3F9FB"/>
    <a:srgbClr val="E7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1728" autoAdjust="0"/>
  </p:normalViewPr>
  <p:slideViewPr>
    <p:cSldViewPr snapToGrid="0">
      <p:cViewPr varScale="1">
        <p:scale>
          <a:sx n="46" d="100"/>
          <a:sy n="46" d="100"/>
        </p:scale>
        <p:origin x="13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4C864-823C-4A9F-8991-16BBB9F60DF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998532-0C33-4A29-9B53-B9243DBF0FBB}">
      <dgm:prSet phldrT="[Текст]"/>
      <dgm:spPr/>
      <dgm:t>
        <a:bodyPr/>
        <a:lstStyle/>
        <a:p>
          <a:r>
            <a:rPr lang="ru-RU" b="1" dirty="0"/>
            <a:t>Директор</a:t>
          </a:r>
        </a:p>
      </dgm:t>
    </dgm:pt>
    <dgm:pt modelId="{2161AB81-8C37-47C9-AD6A-7B8E3FF7E0F1}" type="parTrans" cxnId="{3611E754-E3C3-4593-AAB8-B0CEA059EE88}">
      <dgm:prSet/>
      <dgm:spPr/>
      <dgm:t>
        <a:bodyPr/>
        <a:lstStyle/>
        <a:p>
          <a:endParaRPr lang="ru-RU" b="1"/>
        </a:p>
      </dgm:t>
    </dgm:pt>
    <dgm:pt modelId="{E433CAB1-814B-4846-BC2E-F9645802BF42}" type="sibTrans" cxnId="{3611E754-E3C3-4593-AAB8-B0CEA059EE88}">
      <dgm:prSet/>
      <dgm:spPr/>
      <dgm:t>
        <a:bodyPr/>
        <a:lstStyle/>
        <a:p>
          <a:endParaRPr lang="ru-RU" b="1"/>
        </a:p>
      </dgm:t>
    </dgm:pt>
    <dgm:pt modelId="{547036D1-8035-402C-9C1D-34DF4EBB9D3E}" type="asst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/>
            <a:t>Заместитель</a:t>
          </a:r>
          <a:endParaRPr lang="en-US" b="1" dirty="0"/>
        </a:p>
        <a:p>
          <a:pPr>
            <a:spcAft>
              <a:spcPts val="0"/>
            </a:spcAft>
          </a:pPr>
          <a:r>
            <a:rPr lang="ru-RU" b="1" dirty="0"/>
            <a:t>по кадастровой оценке</a:t>
          </a:r>
        </a:p>
      </dgm:t>
    </dgm:pt>
    <dgm:pt modelId="{40AFD154-B8A2-4874-84F5-FBF510BE15D4}" type="parTrans" cxnId="{EC1B7D3F-A474-4D4A-B493-6FCC8E3061A8}">
      <dgm:prSet/>
      <dgm:spPr/>
      <dgm:t>
        <a:bodyPr/>
        <a:lstStyle/>
        <a:p>
          <a:endParaRPr lang="ru-RU" b="1"/>
        </a:p>
      </dgm:t>
    </dgm:pt>
    <dgm:pt modelId="{B37A27F2-C675-48D9-8749-34D177CE3C19}" type="sibTrans" cxnId="{EC1B7D3F-A474-4D4A-B493-6FCC8E3061A8}">
      <dgm:prSet/>
      <dgm:spPr/>
      <dgm:t>
        <a:bodyPr/>
        <a:lstStyle/>
        <a:p>
          <a:endParaRPr lang="ru-RU" b="1"/>
        </a:p>
      </dgm:t>
    </dgm:pt>
    <dgm:pt modelId="{AC44C6FB-A582-46BC-AFEF-6652BB97E1E3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/>
            <a:t>Заместитель</a:t>
          </a:r>
        </a:p>
        <a:p>
          <a:pPr>
            <a:spcAft>
              <a:spcPts val="0"/>
            </a:spcAft>
          </a:pPr>
          <a:r>
            <a:rPr lang="ru-RU" b="1" dirty="0"/>
            <a:t>по общим вопросам</a:t>
          </a:r>
        </a:p>
      </dgm:t>
    </dgm:pt>
    <dgm:pt modelId="{9DC1659E-1AB1-478F-A7DE-9E979867778F}" type="parTrans" cxnId="{960151F6-7FC4-431A-9591-76C20DF5F3D8}">
      <dgm:prSet/>
      <dgm:spPr/>
      <dgm:t>
        <a:bodyPr/>
        <a:lstStyle/>
        <a:p>
          <a:endParaRPr lang="ru-RU" b="1"/>
        </a:p>
      </dgm:t>
    </dgm:pt>
    <dgm:pt modelId="{7423DB62-A5D2-4C27-88E3-586ED71CC9B8}" type="sibTrans" cxnId="{960151F6-7FC4-431A-9591-76C20DF5F3D8}">
      <dgm:prSet/>
      <dgm:spPr/>
      <dgm:t>
        <a:bodyPr/>
        <a:lstStyle/>
        <a:p>
          <a:endParaRPr lang="ru-RU" b="1"/>
        </a:p>
      </dgm:t>
    </dgm:pt>
    <dgm:pt modelId="{DB58B954-FA15-4770-9299-A040D7C7C90A}">
      <dgm:prSet phldrT="[Текст]"/>
      <dgm:spPr/>
      <dgm:t>
        <a:bodyPr/>
        <a:lstStyle/>
        <a:p>
          <a:r>
            <a:rPr lang="ru-RU" b="1" dirty="0"/>
            <a:t>Департамент бухгалтерского учета, отчетности и бюджетного планирования</a:t>
          </a:r>
        </a:p>
      </dgm:t>
    </dgm:pt>
    <dgm:pt modelId="{3A69E6F1-54D1-4EAA-9165-A232583CDCBE}" type="parTrans" cxnId="{590E732A-30F1-4C59-A79B-E252D204A064}">
      <dgm:prSet/>
      <dgm:spPr/>
      <dgm:t>
        <a:bodyPr/>
        <a:lstStyle/>
        <a:p>
          <a:endParaRPr lang="ru-RU" b="1"/>
        </a:p>
      </dgm:t>
    </dgm:pt>
    <dgm:pt modelId="{D677B3B7-6EC3-4103-900C-56DF1C6A157E}" type="sibTrans" cxnId="{590E732A-30F1-4C59-A79B-E252D204A064}">
      <dgm:prSet/>
      <dgm:spPr/>
      <dgm:t>
        <a:bodyPr/>
        <a:lstStyle/>
        <a:p>
          <a:endParaRPr lang="ru-RU" b="1"/>
        </a:p>
      </dgm:t>
    </dgm:pt>
    <dgm:pt modelId="{562501F2-1077-4637-947B-EA1FC353BE88}">
      <dgm:prSet/>
      <dgm:spPr/>
      <dgm:t>
        <a:bodyPr/>
        <a:lstStyle/>
        <a:p>
          <a:r>
            <a:rPr lang="ru-RU" b="1" dirty="0"/>
            <a:t>Управление кадастровой оценки</a:t>
          </a:r>
        </a:p>
      </dgm:t>
    </dgm:pt>
    <dgm:pt modelId="{BB6E77CD-AA81-4F5E-B868-AA463C899656}" type="parTrans" cxnId="{73AA4269-8E49-4062-B995-B4F20AAE9958}">
      <dgm:prSet/>
      <dgm:spPr/>
      <dgm:t>
        <a:bodyPr/>
        <a:lstStyle/>
        <a:p>
          <a:endParaRPr lang="ru-RU" b="1"/>
        </a:p>
      </dgm:t>
    </dgm:pt>
    <dgm:pt modelId="{49C3E5B9-F851-41A1-88DA-907AD369B3F2}" type="sibTrans" cxnId="{73AA4269-8E49-4062-B995-B4F20AAE9958}">
      <dgm:prSet/>
      <dgm:spPr/>
      <dgm:t>
        <a:bodyPr/>
        <a:lstStyle/>
        <a:p>
          <a:endParaRPr lang="ru-RU" b="1"/>
        </a:p>
      </dgm:t>
    </dgm:pt>
    <dgm:pt modelId="{CFACF3EB-FF53-4E93-A9A9-C04939EA4634}">
      <dgm:prSet/>
      <dgm:spPr/>
      <dgm:t>
        <a:bodyPr/>
        <a:lstStyle/>
        <a:p>
          <a:r>
            <a:rPr lang="ru-RU" b="1" dirty="0"/>
            <a:t>Управление по работе с заявителями</a:t>
          </a:r>
        </a:p>
      </dgm:t>
    </dgm:pt>
    <dgm:pt modelId="{277F229E-6BC6-4B1E-92C0-4768A48B3A16}" type="parTrans" cxnId="{7D7703D2-C5D6-45C1-9B39-DCA0468682DE}">
      <dgm:prSet/>
      <dgm:spPr/>
      <dgm:t>
        <a:bodyPr/>
        <a:lstStyle/>
        <a:p>
          <a:endParaRPr lang="ru-RU" b="1"/>
        </a:p>
      </dgm:t>
    </dgm:pt>
    <dgm:pt modelId="{9477720E-CC14-4520-816E-1877A31D3382}" type="sibTrans" cxnId="{7D7703D2-C5D6-45C1-9B39-DCA0468682DE}">
      <dgm:prSet/>
      <dgm:spPr/>
      <dgm:t>
        <a:bodyPr/>
        <a:lstStyle/>
        <a:p>
          <a:endParaRPr lang="ru-RU" b="1"/>
        </a:p>
      </dgm:t>
    </dgm:pt>
    <dgm:pt modelId="{2FDCED20-6994-425C-B405-1E8567108CDF}">
      <dgm:prSet/>
      <dgm:spPr/>
      <dgm:t>
        <a:bodyPr/>
        <a:lstStyle/>
        <a:p>
          <a:r>
            <a:rPr lang="ru-RU" b="1" dirty="0"/>
            <a:t>Юридическое управление</a:t>
          </a:r>
        </a:p>
      </dgm:t>
    </dgm:pt>
    <dgm:pt modelId="{EB45BE78-3267-48FE-90B6-2C6359DA3692}" type="parTrans" cxnId="{4C6E3192-6F83-4ED8-8A29-EF53F178FE35}">
      <dgm:prSet/>
      <dgm:spPr/>
      <dgm:t>
        <a:bodyPr/>
        <a:lstStyle/>
        <a:p>
          <a:endParaRPr lang="ru-RU" b="1"/>
        </a:p>
      </dgm:t>
    </dgm:pt>
    <dgm:pt modelId="{631B4FA7-D206-4925-B8AA-448DC0F29C44}" type="sibTrans" cxnId="{4C6E3192-6F83-4ED8-8A29-EF53F178FE35}">
      <dgm:prSet/>
      <dgm:spPr/>
      <dgm:t>
        <a:bodyPr/>
        <a:lstStyle/>
        <a:p>
          <a:endParaRPr lang="ru-RU" b="1"/>
        </a:p>
      </dgm:t>
    </dgm:pt>
    <dgm:pt modelId="{C30A9FA2-5DFD-4E4B-9114-E5340079EC61}">
      <dgm:prSet/>
      <dgm:spPr/>
      <dgm:t>
        <a:bodyPr/>
        <a:lstStyle/>
        <a:p>
          <a:r>
            <a:rPr lang="ru-RU" b="1" dirty="0"/>
            <a:t>Управление информационных технологий</a:t>
          </a:r>
        </a:p>
      </dgm:t>
    </dgm:pt>
    <dgm:pt modelId="{B71F4657-069A-41C1-9CD1-C772A34E16AF}" type="parTrans" cxnId="{5851D1CD-6DC3-4B01-988A-78A14E70F98B}">
      <dgm:prSet/>
      <dgm:spPr/>
      <dgm:t>
        <a:bodyPr/>
        <a:lstStyle/>
        <a:p>
          <a:endParaRPr lang="ru-RU" b="1"/>
        </a:p>
      </dgm:t>
    </dgm:pt>
    <dgm:pt modelId="{FCAAEE72-1178-4340-A8D2-51A97559811B}" type="sibTrans" cxnId="{5851D1CD-6DC3-4B01-988A-78A14E70F98B}">
      <dgm:prSet/>
      <dgm:spPr/>
      <dgm:t>
        <a:bodyPr/>
        <a:lstStyle/>
        <a:p>
          <a:endParaRPr lang="ru-RU" b="1"/>
        </a:p>
      </dgm:t>
    </dgm:pt>
    <dgm:pt modelId="{54612965-E868-4453-998C-6339B2C5CA48}">
      <dgm:prSet/>
      <dgm:spPr/>
      <dgm:t>
        <a:bodyPr/>
        <a:lstStyle/>
        <a:p>
          <a:r>
            <a:rPr lang="ru-RU" b="1" dirty="0"/>
            <a:t>Организационное управление</a:t>
          </a:r>
        </a:p>
      </dgm:t>
    </dgm:pt>
    <dgm:pt modelId="{8B328170-83A9-4F6E-AFE7-F289656CCCBF}" type="parTrans" cxnId="{16CD0ADF-7C1F-4F48-91ED-86CC8473EE8A}">
      <dgm:prSet/>
      <dgm:spPr/>
      <dgm:t>
        <a:bodyPr/>
        <a:lstStyle/>
        <a:p>
          <a:endParaRPr lang="ru-RU" b="1"/>
        </a:p>
      </dgm:t>
    </dgm:pt>
    <dgm:pt modelId="{C62EB539-C54D-4A16-9516-F1A117E43C72}" type="sibTrans" cxnId="{16CD0ADF-7C1F-4F48-91ED-86CC8473EE8A}">
      <dgm:prSet/>
      <dgm:spPr/>
      <dgm:t>
        <a:bodyPr/>
        <a:lstStyle/>
        <a:p>
          <a:endParaRPr lang="ru-RU" b="1"/>
        </a:p>
      </dgm:t>
    </dgm:pt>
    <dgm:pt modelId="{D6C3E2C4-FD17-43BE-B29F-33CB6AF16D0A}" type="pres">
      <dgm:prSet presAssocID="{A5D4C864-823C-4A9F-8991-16BBB9F60D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040EE5-1F15-4E70-8AC7-30064F34C115}" type="pres">
      <dgm:prSet presAssocID="{DC998532-0C33-4A29-9B53-B9243DBF0FBB}" presName="hierRoot1" presStyleCnt="0"/>
      <dgm:spPr/>
    </dgm:pt>
    <dgm:pt modelId="{F6ADE969-E65F-44D9-9FFE-E8EBEC01E092}" type="pres">
      <dgm:prSet presAssocID="{DC998532-0C33-4A29-9B53-B9243DBF0FBB}" presName="composite" presStyleCnt="0"/>
      <dgm:spPr/>
    </dgm:pt>
    <dgm:pt modelId="{F705C559-935D-4663-A240-FCA875BBAE9E}" type="pres">
      <dgm:prSet presAssocID="{DC998532-0C33-4A29-9B53-B9243DBF0FBB}" presName="background" presStyleLbl="node0" presStyleIdx="0" presStyleCnt="1"/>
      <dgm:spPr/>
    </dgm:pt>
    <dgm:pt modelId="{5314B4EB-64DA-4451-93A8-06EE6A05400F}" type="pres">
      <dgm:prSet presAssocID="{DC998532-0C33-4A29-9B53-B9243DBF0FBB}" presName="text" presStyleLbl="fgAcc0" presStyleIdx="0" presStyleCnt="1" custLinFactNeighborX="-44310" custLinFactNeighborY="-9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BC451-631C-4F29-B701-37B3CB9AB4A7}" type="pres">
      <dgm:prSet presAssocID="{DC998532-0C33-4A29-9B53-B9243DBF0FBB}" presName="hierChild2" presStyleCnt="0"/>
      <dgm:spPr/>
    </dgm:pt>
    <dgm:pt modelId="{DCDAED06-0BB8-45F8-97C6-17299B4E2786}" type="pres">
      <dgm:prSet presAssocID="{40AFD154-B8A2-4874-84F5-FBF510BE15D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9C01478-026B-4174-ACA4-558373D0D1D1}" type="pres">
      <dgm:prSet presAssocID="{547036D1-8035-402C-9C1D-34DF4EBB9D3E}" presName="hierRoot2" presStyleCnt="0"/>
      <dgm:spPr/>
    </dgm:pt>
    <dgm:pt modelId="{24EE5F3C-3B13-4637-B1F6-277F4646A8C1}" type="pres">
      <dgm:prSet presAssocID="{547036D1-8035-402C-9C1D-34DF4EBB9D3E}" presName="composite2" presStyleCnt="0"/>
      <dgm:spPr/>
    </dgm:pt>
    <dgm:pt modelId="{4D10EB94-64C4-4E5D-B0D1-CF36FEB44B2F}" type="pres">
      <dgm:prSet presAssocID="{547036D1-8035-402C-9C1D-34DF4EBB9D3E}" presName="background2" presStyleLbl="asst1" presStyleIdx="0" presStyleCnt="1"/>
      <dgm:spPr/>
    </dgm:pt>
    <dgm:pt modelId="{6134ABBD-DAF2-4C5E-AC63-1C0DDFFC1A29}" type="pres">
      <dgm:prSet presAssocID="{547036D1-8035-402C-9C1D-34DF4EBB9D3E}" presName="text2" presStyleLbl="fgAcc2" presStyleIdx="0" presStyleCnt="3" custLinFactNeighborX="53763" custLinFactNeighborY="-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D237EF-90E2-4950-BDA5-4A269C4536D0}" type="pres">
      <dgm:prSet presAssocID="{547036D1-8035-402C-9C1D-34DF4EBB9D3E}" presName="hierChild3" presStyleCnt="0"/>
      <dgm:spPr/>
    </dgm:pt>
    <dgm:pt modelId="{5CEE1088-7971-4DB2-8248-DD07C93104C0}" type="pres">
      <dgm:prSet presAssocID="{BB6E77CD-AA81-4F5E-B868-AA463C899656}" presName="Name17" presStyleLbl="parChTrans1D3" presStyleIdx="0" presStyleCnt="5"/>
      <dgm:spPr/>
      <dgm:t>
        <a:bodyPr/>
        <a:lstStyle/>
        <a:p>
          <a:endParaRPr lang="ru-RU"/>
        </a:p>
      </dgm:t>
    </dgm:pt>
    <dgm:pt modelId="{BBC55F38-345C-4366-BFA4-C286B32D2658}" type="pres">
      <dgm:prSet presAssocID="{562501F2-1077-4637-947B-EA1FC353BE88}" presName="hierRoot3" presStyleCnt="0"/>
      <dgm:spPr/>
    </dgm:pt>
    <dgm:pt modelId="{E1B0B66A-2491-43CE-AD6B-665C9336BEB8}" type="pres">
      <dgm:prSet presAssocID="{562501F2-1077-4637-947B-EA1FC353BE88}" presName="composite3" presStyleCnt="0"/>
      <dgm:spPr/>
    </dgm:pt>
    <dgm:pt modelId="{B18BC0A9-BAB4-449C-8DD4-441C3A46D94F}" type="pres">
      <dgm:prSet presAssocID="{562501F2-1077-4637-947B-EA1FC353BE88}" presName="background3" presStyleLbl="node3" presStyleIdx="0" presStyleCnt="5"/>
      <dgm:spPr/>
    </dgm:pt>
    <dgm:pt modelId="{7C87C272-7B7B-44ED-A6DE-65FB3536A5A5}" type="pres">
      <dgm:prSet presAssocID="{562501F2-1077-4637-947B-EA1FC353BE88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A8672-4A22-48FE-8AD8-97AFF8211844}" type="pres">
      <dgm:prSet presAssocID="{562501F2-1077-4637-947B-EA1FC353BE88}" presName="hierChild4" presStyleCnt="0"/>
      <dgm:spPr/>
    </dgm:pt>
    <dgm:pt modelId="{135A3DD2-B149-4260-9D44-9643563D4DBE}" type="pres">
      <dgm:prSet presAssocID="{277F229E-6BC6-4B1E-92C0-4768A48B3A16}" presName="Name17" presStyleLbl="parChTrans1D3" presStyleIdx="1" presStyleCnt="5"/>
      <dgm:spPr/>
      <dgm:t>
        <a:bodyPr/>
        <a:lstStyle/>
        <a:p>
          <a:endParaRPr lang="ru-RU"/>
        </a:p>
      </dgm:t>
    </dgm:pt>
    <dgm:pt modelId="{A4761CBE-B543-4F58-A8AA-2C907356188A}" type="pres">
      <dgm:prSet presAssocID="{CFACF3EB-FF53-4E93-A9A9-C04939EA4634}" presName="hierRoot3" presStyleCnt="0"/>
      <dgm:spPr/>
    </dgm:pt>
    <dgm:pt modelId="{DD2C4C2F-F6B2-43DC-9C17-613198D42272}" type="pres">
      <dgm:prSet presAssocID="{CFACF3EB-FF53-4E93-A9A9-C04939EA4634}" presName="composite3" presStyleCnt="0"/>
      <dgm:spPr/>
    </dgm:pt>
    <dgm:pt modelId="{21071AE1-C54D-4801-B7A6-B2EA232E6AA1}" type="pres">
      <dgm:prSet presAssocID="{CFACF3EB-FF53-4E93-A9A9-C04939EA4634}" presName="background3" presStyleLbl="node3" presStyleIdx="1" presStyleCnt="5"/>
      <dgm:spPr/>
    </dgm:pt>
    <dgm:pt modelId="{42982EB1-4614-4749-AD78-33156FEFE314}" type="pres">
      <dgm:prSet presAssocID="{CFACF3EB-FF53-4E93-A9A9-C04939EA4634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F3904-1555-492A-8529-D137010A5291}" type="pres">
      <dgm:prSet presAssocID="{CFACF3EB-FF53-4E93-A9A9-C04939EA4634}" presName="hierChild4" presStyleCnt="0"/>
      <dgm:spPr/>
    </dgm:pt>
    <dgm:pt modelId="{FE149037-99B1-45D4-9034-3F6E9536010D}" type="pres">
      <dgm:prSet presAssocID="{9DC1659E-1AB1-478F-A7DE-9E979867778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460C4AD-3E48-41E2-8E4D-65BF1885046E}" type="pres">
      <dgm:prSet presAssocID="{AC44C6FB-A582-46BC-AFEF-6652BB97E1E3}" presName="hierRoot2" presStyleCnt="0"/>
      <dgm:spPr/>
    </dgm:pt>
    <dgm:pt modelId="{02E214BA-F237-4E21-A990-360753668160}" type="pres">
      <dgm:prSet presAssocID="{AC44C6FB-A582-46BC-AFEF-6652BB97E1E3}" presName="composite2" presStyleCnt="0"/>
      <dgm:spPr/>
    </dgm:pt>
    <dgm:pt modelId="{A2DC4B9B-96D9-4774-845F-14578B65F2E5}" type="pres">
      <dgm:prSet presAssocID="{AC44C6FB-A582-46BC-AFEF-6652BB97E1E3}" presName="background2" presStyleLbl="node2" presStyleIdx="0" presStyleCnt="2"/>
      <dgm:spPr/>
    </dgm:pt>
    <dgm:pt modelId="{23CAD712-62D0-47F4-8265-4C59B3C0AD6F}" type="pres">
      <dgm:prSet presAssocID="{AC44C6FB-A582-46BC-AFEF-6652BB97E1E3}" presName="text2" presStyleLbl="fgAcc2" presStyleIdx="1" presStyleCnt="3" custLinFactNeighborX="-89802" custLinFactNeighborY="-1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26B1D9-8ADF-4A7A-9D91-A62D4A1FBFA6}" type="pres">
      <dgm:prSet presAssocID="{AC44C6FB-A582-46BC-AFEF-6652BB97E1E3}" presName="hierChild3" presStyleCnt="0"/>
      <dgm:spPr/>
    </dgm:pt>
    <dgm:pt modelId="{C8088350-D747-4878-8C7D-DE168816408E}" type="pres">
      <dgm:prSet presAssocID="{EB45BE78-3267-48FE-90B6-2C6359DA3692}" presName="Name17" presStyleLbl="parChTrans1D3" presStyleIdx="2" presStyleCnt="5"/>
      <dgm:spPr/>
      <dgm:t>
        <a:bodyPr/>
        <a:lstStyle/>
        <a:p>
          <a:endParaRPr lang="ru-RU"/>
        </a:p>
      </dgm:t>
    </dgm:pt>
    <dgm:pt modelId="{48FEE1D4-B2B6-49E5-A405-E8A3EC2C5B15}" type="pres">
      <dgm:prSet presAssocID="{2FDCED20-6994-425C-B405-1E8567108CDF}" presName="hierRoot3" presStyleCnt="0"/>
      <dgm:spPr/>
    </dgm:pt>
    <dgm:pt modelId="{E0506FEE-A07E-456F-B5A9-F0806A899C3A}" type="pres">
      <dgm:prSet presAssocID="{2FDCED20-6994-425C-B405-1E8567108CDF}" presName="composite3" presStyleCnt="0"/>
      <dgm:spPr/>
    </dgm:pt>
    <dgm:pt modelId="{BD5019AD-9BBE-43C4-9FFA-804C3C2571B2}" type="pres">
      <dgm:prSet presAssocID="{2FDCED20-6994-425C-B405-1E8567108CDF}" presName="background3" presStyleLbl="node3" presStyleIdx="2" presStyleCnt="5"/>
      <dgm:spPr/>
    </dgm:pt>
    <dgm:pt modelId="{B06E53B7-A04D-448F-B043-25416AB31ED3}" type="pres">
      <dgm:prSet presAssocID="{2FDCED20-6994-425C-B405-1E8567108CD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487CC-48A3-439C-BB07-690D933E45DB}" type="pres">
      <dgm:prSet presAssocID="{2FDCED20-6994-425C-B405-1E8567108CDF}" presName="hierChild4" presStyleCnt="0"/>
      <dgm:spPr/>
    </dgm:pt>
    <dgm:pt modelId="{ED048B46-825E-48CB-9A55-2861D47EF31A}" type="pres">
      <dgm:prSet presAssocID="{B71F4657-069A-41C1-9CD1-C772A34E16AF}" presName="Name17" presStyleLbl="parChTrans1D3" presStyleIdx="3" presStyleCnt="5"/>
      <dgm:spPr/>
      <dgm:t>
        <a:bodyPr/>
        <a:lstStyle/>
        <a:p>
          <a:endParaRPr lang="ru-RU"/>
        </a:p>
      </dgm:t>
    </dgm:pt>
    <dgm:pt modelId="{F73E95B8-2407-41CD-9BAE-84E0EFC52442}" type="pres">
      <dgm:prSet presAssocID="{C30A9FA2-5DFD-4E4B-9114-E5340079EC61}" presName="hierRoot3" presStyleCnt="0"/>
      <dgm:spPr/>
    </dgm:pt>
    <dgm:pt modelId="{C1652507-525E-424A-9639-1E7E669F028F}" type="pres">
      <dgm:prSet presAssocID="{C30A9FA2-5DFD-4E4B-9114-E5340079EC61}" presName="composite3" presStyleCnt="0"/>
      <dgm:spPr/>
    </dgm:pt>
    <dgm:pt modelId="{C261CD8E-7B21-4D94-9AD8-F35DD5F34792}" type="pres">
      <dgm:prSet presAssocID="{C30A9FA2-5DFD-4E4B-9114-E5340079EC61}" presName="background3" presStyleLbl="node3" presStyleIdx="3" presStyleCnt="5"/>
      <dgm:spPr/>
    </dgm:pt>
    <dgm:pt modelId="{1FFC8BD7-19C3-43CB-80DD-91ED3041E4A6}" type="pres">
      <dgm:prSet presAssocID="{C30A9FA2-5DFD-4E4B-9114-E5340079EC61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88E8B-C6DF-425B-9D67-C3754E9C6FC9}" type="pres">
      <dgm:prSet presAssocID="{C30A9FA2-5DFD-4E4B-9114-E5340079EC61}" presName="hierChild4" presStyleCnt="0"/>
      <dgm:spPr/>
    </dgm:pt>
    <dgm:pt modelId="{552C0FB3-19AB-4430-B127-8AAD2584D294}" type="pres">
      <dgm:prSet presAssocID="{8B328170-83A9-4F6E-AFE7-F289656CCCBF}" presName="Name17" presStyleLbl="parChTrans1D3" presStyleIdx="4" presStyleCnt="5"/>
      <dgm:spPr/>
      <dgm:t>
        <a:bodyPr/>
        <a:lstStyle/>
        <a:p>
          <a:endParaRPr lang="ru-RU"/>
        </a:p>
      </dgm:t>
    </dgm:pt>
    <dgm:pt modelId="{00A3810E-9859-4401-924C-2D303BA39B37}" type="pres">
      <dgm:prSet presAssocID="{54612965-E868-4453-998C-6339B2C5CA48}" presName="hierRoot3" presStyleCnt="0"/>
      <dgm:spPr/>
    </dgm:pt>
    <dgm:pt modelId="{6E06EB24-DE04-409A-AB97-B6CD9FF05623}" type="pres">
      <dgm:prSet presAssocID="{54612965-E868-4453-998C-6339B2C5CA48}" presName="composite3" presStyleCnt="0"/>
      <dgm:spPr/>
    </dgm:pt>
    <dgm:pt modelId="{8337883E-FE23-4515-A5F1-85B4D676F78A}" type="pres">
      <dgm:prSet presAssocID="{54612965-E868-4453-998C-6339B2C5CA48}" presName="background3" presStyleLbl="node3" presStyleIdx="4" presStyleCnt="5"/>
      <dgm:spPr/>
    </dgm:pt>
    <dgm:pt modelId="{098D8AF7-EF12-4AEA-8A80-D16315618D02}" type="pres">
      <dgm:prSet presAssocID="{54612965-E868-4453-998C-6339B2C5CA48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B441A-3CCC-484C-9FB4-F22209AB72CA}" type="pres">
      <dgm:prSet presAssocID="{54612965-E868-4453-998C-6339B2C5CA48}" presName="hierChild4" presStyleCnt="0"/>
      <dgm:spPr/>
    </dgm:pt>
    <dgm:pt modelId="{3207B458-1629-4D34-B9C4-69A348A1A825}" type="pres">
      <dgm:prSet presAssocID="{3A69E6F1-54D1-4EAA-9165-A232583CDCB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012A2BB-30DB-4564-B9AE-28DDF15FA08D}" type="pres">
      <dgm:prSet presAssocID="{DB58B954-FA15-4770-9299-A040D7C7C90A}" presName="hierRoot2" presStyleCnt="0"/>
      <dgm:spPr/>
    </dgm:pt>
    <dgm:pt modelId="{5BCF08C9-3BA1-4FB7-8FFF-1DAB79ABD9ED}" type="pres">
      <dgm:prSet presAssocID="{DB58B954-FA15-4770-9299-A040D7C7C90A}" presName="composite2" presStyleCnt="0"/>
      <dgm:spPr/>
    </dgm:pt>
    <dgm:pt modelId="{731F5B9F-DEEC-4D9A-84BB-1FB8EB519D35}" type="pres">
      <dgm:prSet presAssocID="{DB58B954-FA15-4770-9299-A040D7C7C90A}" presName="background2" presStyleLbl="node2" presStyleIdx="1" presStyleCnt="2"/>
      <dgm:spPr/>
    </dgm:pt>
    <dgm:pt modelId="{8A448AF1-D5E3-44E4-BAE2-F7F4521D2EBC}" type="pres">
      <dgm:prSet presAssocID="{DB58B954-FA15-4770-9299-A040D7C7C90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02FA2-AECA-4534-9A12-C4F6008393C1}" type="pres">
      <dgm:prSet presAssocID="{DB58B954-FA15-4770-9299-A040D7C7C90A}" presName="hierChild3" presStyleCnt="0"/>
      <dgm:spPr/>
    </dgm:pt>
  </dgm:ptLst>
  <dgm:cxnLst>
    <dgm:cxn modelId="{BDC8F19F-5980-45A8-8984-108B18363219}" type="presOf" srcId="{DC998532-0C33-4A29-9B53-B9243DBF0FBB}" destId="{5314B4EB-64DA-4451-93A8-06EE6A05400F}" srcOrd="0" destOrd="0" presId="urn:microsoft.com/office/officeart/2005/8/layout/hierarchy1"/>
    <dgm:cxn modelId="{1418F77D-DE34-49FC-B77F-10AEA53104A4}" type="presOf" srcId="{562501F2-1077-4637-947B-EA1FC353BE88}" destId="{7C87C272-7B7B-44ED-A6DE-65FB3536A5A5}" srcOrd="0" destOrd="0" presId="urn:microsoft.com/office/officeart/2005/8/layout/hierarchy1"/>
    <dgm:cxn modelId="{A351CFFE-2BF2-412A-B057-7D9AE2930570}" type="presOf" srcId="{EB45BE78-3267-48FE-90B6-2C6359DA3692}" destId="{C8088350-D747-4878-8C7D-DE168816408E}" srcOrd="0" destOrd="0" presId="urn:microsoft.com/office/officeart/2005/8/layout/hierarchy1"/>
    <dgm:cxn modelId="{88829105-A1B6-4A4E-88B3-0ADE0197D642}" type="presOf" srcId="{40AFD154-B8A2-4874-84F5-FBF510BE15D4}" destId="{DCDAED06-0BB8-45F8-97C6-17299B4E2786}" srcOrd="0" destOrd="0" presId="urn:microsoft.com/office/officeart/2005/8/layout/hierarchy1"/>
    <dgm:cxn modelId="{AE373BBE-78B9-4319-90BB-36A89D78A2C5}" type="presOf" srcId="{CFACF3EB-FF53-4E93-A9A9-C04939EA4634}" destId="{42982EB1-4614-4749-AD78-33156FEFE314}" srcOrd="0" destOrd="0" presId="urn:microsoft.com/office/officeart/2005/8/layout/hierarchy1"/>
    <dgm:cxn modelId="{CBB04076-4EB1-4EAD-B73D-79E2AE45E340}" type="presOf" srcId="{547036D1-8035-402C-9C1D-34DF4EBB9D3E}" destId="{6134ABBD-DAF2-4C5E-AC63-1C0DDFFC1A29}" srcOrd="0" destOrd="0" presId="urn:microsoft.com/office/officeart/2005/8/layout/hierarchy1"/>
    <dgm:cxn modelId="{960151F6-7FC4-431A-9591-76C20DF5F3D8}" srcId="{DC998532-0C33-4A29-9B53-B9243DBF0FBB}" destId="{AC44C6FB-A582-46BC-AFEF-6652BB97E1E3}" srcOrd="1" destOrd="0" parTransId="{9DC1659E-1AB1-478F-A7DE-9E979867778F}" sibTransId="{7423DB62-A5D2-4C27-88E3-586ED71CC9B8}"/>
    <dgm:cxn modelId="{3D041429-E597-46D2-AC22-DAC99CCB19EC}" type="presOf" srcId="{BB6E77CD-AA81-4F5E-B868-AA463C899656}" destId="{5CEE1088-7971-4DB2-8248-DD07C93104C0}" srcOrd="0" destOrd="0" presId="urn:microsoft.com/office/officeart/2005/8/layout/hierarchy1"/>
    <dgm:cxn modelId="{4C6E3192-6F83-4ED8-8A29-EF53F178FE35}" srcId="{AC44C6FB-A582-46BC-AFEF-6652BB97E1E3}" destId="{2FDCED20-6994-425C-B405-1E8567108CDF}" srcOrd="0" destOrd="0" parTransId="{EB45BE78-3267-48FE-90B6-2C6359DA3692}" sibTransId="{631B4FA7-D206-4925-B8AA-448DC0F29C44}"/>
    <dgm:cxn modelId="{73309658-E075-4C6A-9486-FFC0B85FE77B}" type="presOf" srcId="{A5D4C864-823C-4A9F-8991-16BBB9F60DFD}" destId="{D6C3E2C4-FD17-43BE-B29F-33CB6AF16D0A}" srcOrd="0" destOrd="0" presId="urn:microsoft.com/office/officeart/2005/8/layout/hierarchy1"/>
    <dgm:cxn modelId="{7D7703D2-C5D6-45C1-9B39-DCA0468682DE}" srcId="{547036D1-8035-402C-9C1D-34DF4EBB9D3E}" destId="{CFACF3EB-FF53-4E93-A9A9-C04939EA4634}" srcOrd="1" destOrd="0" parTransId="{277F229E-6BC6-4B1E-92C0-4768A48B3A16}" sibTransId="{9477720E-CC14-4520-816E-1877A31D3382}"/>
    <dgm:cxn modelId="{4C236FAE-1EF1-4E50-BAE2-F16ADFB05110}" type="presOf" srcId="{9DC1659E-1AB1-478F-A7DE-9E979867778F}" destId="{FE149037-99B1-45D4-9034-3F6E9536010D}" srcOrd="0" destOrd="0" presId="urn:microsoft.com/office/officeart/2005/8/layout/hierarchy1"/>
    <dgm:cxn modelId="{F24FEDA4-390B-4040-8D1C-9DDBF3F717ED}" type="presOf" srcId="{277F229E-6BC6-4B1E-92C0-4768A48B3A16}" destId="{135A3DD2-B149-4260-9D44-9643563D4DBE}" srcOrd="0" destOrd="0" presId="urn:microsoft.com/office/officeart/2005/8/layout/hierarchy1"/>
    <dgm:cxn modelId="{E733EE8A-E3F4-48F1-AA5A-EB288BE43E2A}" type="presOf" srcId="{AC44C6FB-A582-46BC-AFEF-6652BB97E1E3}" destId="{23CAD712-62D0-47F4-8265-4C59B3C0AD6F}" srcOrd="0" destOrd="0" presId="urn:microsoft.com/office/officeart/2005/8/layout/hierarchy1"/>
    <dgm:cxn modelId="{5851D1CD-6DC3-4B01-988A-78A14E70F98B}" srcId="{AC44C6FB-A582-46BC-AFEF-6652BB97E1E3}" destId="{C30A9FA2-5DFD-4E4B-9114-E5340079EC61}" srcOrd="1" destOrd="0" parTransId="{B71F4657-069A-41C1-9CD1-C772A34E16AF}" sibTransId="{FCAAEE72-1178-4340-A8D2-51A97559811B}"/>
    <dgm:cxn modelId="{37E2B42E-1EC1-4276-9319-48B70BDB9577}" type="presOf" srcId="{B71F4657-069A-41C1-9CD1-C772A34E16AF}" destId="{ED048B46-825E-48CB-9A55-2861D47EF31A}" srcOrd="0" destOrd="0" presId="urn:microsoft.com/office/officeart/2005/8/layout/hierarchy1"/>
    <dgm:cxn modelId="{16CD0ADF-7C1F-4F48-91ED-86CC8473EE8A}" srcId="{AC44C6FB-A582-46BC-AFEF-6652BB97E1E3}" destId="{54612965-E868-4453-998C-6339B2C5CA48}" srcOrd="2" destOrd="0" parTransId="{8B328170-83A9-4F6E-AFE7-F289656CCCBF}" sibTransId="{C62EB539-C54D-4A16-9516-F1A117E43C72}"/>
    <dgm:cxn modelId="{8B1700FE-20EE-490A-A16A-FD44710C7E47}" type="presOf" srcId="{8B328170-83A9-4F6E-AFE7-F289656CCCBF}" destId="{552C0FB3-19AB-4430-B127-8AAD2584D294}" srcOrd="0" destOrd="0" presId="urn:microsoft.com/office/officeart/2005/8/layout/hierarchy1"/>
    <dgm:cxn modelId="{ED43D790-9735-492F-B9CF-356119F225E2}" type="presOf" srcId="{3A69E6F1-54D1-4EAA-9165-A232583CDCBE}" destId="{3207B458-1629-4D34-B9C4-69A348A1A825}" srcOrd="0" destOrd="0" presId="urn:microsoft.com/office/officeart/2005/8/layout/hierarchy1"/>
    <dgm:cxn modelId="{73AA4269-8E49-4062-B995-B4F20AAE9958}" srcId="{547036D1-8035-402C-9C1D-34DF4EBB9D3E}" destId="{562501F2-1077-4637-947B-EA1FC353BE88}" srcOrd="0" destOrd="0" parTransId="{BB6E77CD-AA81-4F5E-B868-AA463C899656}" sibTransId="{49C3E5B9-F851-41A1-88DA-907AD369B3F2}"/>
    <dgm:cxn modelId="{DA92DB1C-CE05-4F7F-92CA-896B862D83A8}" type="presOf" srcId="{DB58B954-FA15-4770-9299-A040D7C7C90A}" destId="{8A448AF1-D5E3-44E4-BAE2-F7F4521D2EBC}" srcOrd="0" destOrd="0" presId="urn:microsoft.com/office/officeart/2005/8/layout/hierarchy1"/>
    <dgm:cxn modelId="{EC1B7D3F-A474-4D4A-B493-6FCC8E3061A8}" srcId="{DC998532-0C33-4A29-9B53-B9243DBF0FBB}" destId="{547036D1-8035-402C-9C1D-34DF4EBB9D3E}" srcOrd="0" destOrd="0" parTransId="{40AFD154-B8A2-4874-84F5-FBF510BE15D4}" sibTransId="{B37A27F2-C675-48D9-8749-34D177CE3C19}"/>
    <dgm:cxn modelId="{C8D2299C-561F-4E61-97B0-334C02F4318B}" type="presOf" srcId="{C30A9FA2-5DFD-4E4B-9114-E5340079EC61}" destId="{1FFC8BD7-19C3-43CB-80DD-91ED3041E4A6}" srcOrd="0" destOrd="0" presId="urn:microsoft.com/office/officeart/2005/8/layout/hierarchy1"/>
    <dgm:cxn modelId="{92E4B140-DE4F-4DE0-9D05-0A28B5C5F583}" type="presOf" srcId="{54612965-E868-4453-998C-6339B2C5CA48}" destId="{098D8AF7-EF12-4AEA-8A80-D16315618D02}" srcOrd="0" destOrd="0" presId="urn:microsoft.com/office/officeart/2005/8/layout/hierarchy1"/>
    <dgm:cxn modelId="{8CCC0298-2357-412A-B0E3-2739E6852F85}" type="presOf" srcId="{2FDCED20-6994-425C-B405-1E8567108CDF}" destId="{B06E53B7-A04D-448F-B043-25416AB31ED3}" srcOrd="0" destOrd="0" presId="urn:microsoft.com/office/officeart/2005/8/layout/hierarchy1"/>
    <dgm:cxn modelId="{3611E754-E3C3-4593-AAB8-B0CEA059EE88}" srcId="{A5D4C864-823C-4A9F-8991-16BBB9F60DFD}" destId="{DC998532-0C33-4A29-9B53-B9243DBF0FBB}" srcOrd="0" destOrd="0" parTransId="{2161AB81-8C37-47C9-AD6A-7B8E3FF7E0F1}" sibTransId="{E433CAB1-814B-4846-BC2E-F9645802BF42}"/>
    <dgm:cxn modelId="{590E732A-30F1-4C59-A79B-E252D204A064}" srcId="{DC998532-0C33-4A29-9B53-B9243DBF0FBB}" destId="{DB58B954-FA15-4770-9299-A040D7C7C90A}" srcOrd="2" destOrd="0" parTransId="{3A69E6F1-54D1-4EAA-9165-A232583CDCBE}" sibTransId="{D677B3B7-6EC3-4103-900C-56DF1C6A157E}"/>
    <dgm:cxn modelId="{7B5874C8-5CA1-4332-89AE-71DB9D12C22E}" type="presParOf" srcId="{D6C3E2C4-FD17-43BE-B29F-33CB6AF16D0A}" destId="{DA040EE5-1F15-4E70-8AC7-30064F34C115}" srcOrd="0" destOrd="0" presId="urn:microsoft.com/office/officeart/2005/8/layout/hierarchy1"/>
    <dgm:cxn modelId="{E442C305-2AC1-4659-866F-85B32C2CF80B}" type="presParOf" srcId="{DA040EE5-1F15-4E70-8AC7-30064F34C115}" destId="{F6ADE969-E65F-44D9-9FFE-E8EBEC01E092}" srcOrd="0" destOrd="0" presId="urn:microsoft.com/office/officeart/2005/8/layout/hierarchy1"/>
    <dgm:cxn modelId="{6A46BA6C-94BC-4645-B3C7-741E3740F036}" type="presParOf" srcId="{F6ADE969-E65F-44D9-9FFE-E8EBEC01E092}" destId="{F705C559-935D-4663-A240-FCA875BBAE9E}" srcOrd="0" destOrd="0" presId="urn:microsoft.com/office/officeart/2005/8/layout/hierarchy1"/>
    <dgm:cxn modelId="{483F5974-270C-4009-8A1F-DD3B59856367}" type="presParOf" srcId="{F6ADE969-E65F-44D9-9FFE-E8EBEC01E092}" destId="{5314B4EB-64DA-4451-93A8-06EE6A05400F}" srcOrd="1" destOrd="0" presId="urn:microsoft.com/office/officeart/2005/8/layout/hierarchy1"/>
    <dgm:cxn modelId="{3688B593-F3E2-4DC4-9E23-918BF1B5B6FF}" type="presParOf" srcId="{DA040EE5-1F15-4E70-8AC7-30064F34C115}" destId="{105BC451-631C-4F29-B701-37B3CB9AB4A7}" srcOrd="1" destOrd="0" presId="urn:microsoft.com/office/officeart/2005/8/layout/hierarchy1"/>
    <dgm:cxn modelId="{1716CFA1-B01D-4E41-AC80-BA1CD4F6CE85}" type="presParOf" srcId="{105BC451-631C-4F29-B701-37B3CB9AB4A7}" destId="{DCDAED06-0BB8-45F8-97C6-17299B4E2786}" srcOrd="0" destOrd="0" presId="urn:microsoft.com/office/officeart/2005/8/layout/hierarchy1"/>
    <dgm:cxn modelId="{A2EDCF9C-A8AD-4AFE-968C-C701CAE0E104}" type="presParOf" srcId="{105BC451-631C-4F29-B701-37B3CB9AB4A7}" destId="{89C01478-026B-4174-ACA4-558373D0D1D1}" srcOrd="1" destOrd="0" presId="urn:microsoft.com/office/officeart/2005/8/layout/hierarchy1"/>
    <dgm:cxn modelId="{D4DBE9B9-A3D7-4C4B-B16A-681023C8D4F2}" type="presParOf" srcId="{89C01478-026B-4174-ACA4-558373D0D1D1}" destId="{24EE5F3C-3B13-4637-B1F6-277F4646A8C1}" srcOrd="0" destOrd="0" presId="urn:microsoft.com/office/officeart/2005/8/layout/hierarchy1"/>
    <dgm:cxn modelId="{9265C9E8-6367-4189-B230-3C59E2D2C900}" type="presParOf" srcId="{24EE5F3C-3B13-4637-B1F6-277F4646A8C1}" destId="{4D10EB94-64C4-4E5D-B0D1-CF36FEB44B2F}" srcOrd="0" destOrd="0" presId="urn:microsoft.com/office/officeart/2005/8/layout/hierarchy1"/>
    <dgm:cxn modelId="{5C1D919B-B020-4B2D-8565-09A9FA81F13D}" type="presParOf" srcId="{24EE5F3C-3B13-4637-B1F6-277F4646A8C1}" destId="{6134ABBD-DAF2-4C5E-AC63-1C0DDFFC1A29}" srcOrd="1" destOrd="0" presId="urn:microsoft.com/office/officeart/2005/8/layout/hierarchy1"/>
    <dgm:cxn modelId="{41340D1E-D78A-4967-9B2D-343D14CA3DF4}" type="presParOf" srcId="{89C01478-026B-4174-ACA4-558373D0D1D1}" destId="{05D237EF-90E2-4950-BDA5-4A269C4536D0}" srcOrd="1" destOrd="0" presId="urn:microsoft.com/office/officeart/2005/8/layout/hierarchy1"/>
    <dgm:cxn modelId="{DB668759-4F3D-4737-B078-78406F0347B6}" type="presParOf" srcId="{05D237EF-90E2-4950-BDA5-4A269C4536D0}" destId="{5CEE1088-7971-4DB2-8248-DD07C93104C0}" srcOrd="0" destOrd="0" presId="urn:microsoft.com/office/officeart/2005/8/layout/hierarchy1"/>
    <dgm:cxn modelId="{A7421401-6A3D-49D3-8B7C-0B3CC2FB504A}" type="presParOf" srcId="{05D237EF-90E2-4950-BDA5-4A269C4536D0}" destId="{BBC55F38-345C-4366-BFA4-C286B32D2658}" srcOrd="1" destOrd="0" presId="urn:microsoft.com/office/officeart/2005/8/layout/hierarchy1"/>
    <dgm:cxn modelId="{976435E9-CD08-4B27-B1E6-AE4814E5207B}" type="presParOf" srcId="{BBC55F38-345C-4366-BFA4-C286B32D2658}" destId="{E1B0B66A-2491-43CE-AD6B-665C9336BEB8}" srcOrd="0" destOrd="0" presId="urn:microsoft.com/office/officeart/2005/8/layout/hierarchy1"/>
    <dgm:cxn modelId="{A3646517-2029-490F-9B9C-DBD1E86EB77A}" type="presParOf" srcId="{E1B0B66A-2491-43CE-AD6B-665C9336BEB8}" destId="{B18BC0A9-BAB4-449C-8DD4-441C3A46D94F}" srcOrd="0" destOrd="0" presId="urn:microsoft.com/office/officeart/2005/8/layout/hierarchy1"/>
    <dgm:cxn modelId="{FF9FF9AB-599D-4A72-AD7D-C3DB57D170F4}" type="presParOf" srcId="{E1B0B66A-2491-43CE-AD6B-665C9336BEB8}" destId="{7C87C272-7B7B-44ED-A6DE-65FB3536A5A5}" srcOrd="1" destOrd="0" presId="urn:microsoft.com/office/officeart/2005/8/layout/hierarchy1"/>
    <dgm:cxn modelId="{046DE096-2DD1-469D-827A-4731A29EB72B}" type="presParOf" srcId="{BBC55F38-345C-4366-BFA4-C286B32D2658}" destId="{3B6A8672-4A22-48FE-8AD8-97AFF8211844}" srcOrd="1" destOrd="0" presId="urn:microsoft.com/office/officeart/2005/8/layout/hierarchy1"/>
    <dgm:cxn modelId="{C9EBFF83-94BC-4F8D-98F9-A597DE15BE35}" type="presParOf" srcId="{05D237EF-90E2-4950-BDA5-4A269C4536D0}" destId="{135A3DD2-B149-4260-9D44-9643563D4DBE}" srcOrd="2" destOrd="0" presId="urn:microsoft.com/office/officeart/2005/8/layout/hierarchy1"/>
    <dgm:cxn modelId="{1EEC3F87-C574-4619-B9E8-403A3E04B208}" type="presParOf" srcId="{05D237EF-90E2-4950-BDA5-4A269C4536D0}" destId="{A4761CBE-B543-4F58-A8AA-2C907356188A}" srcOrd="3" destOrd="0" presId="urn:microsoft.com/office/officeart/2005/8/layout/hierarchy1"/>
    <dgm:cxn modelId="{CA5C7587-75F6-43A0-A92B-48E718EA5210}" type="presParOf" srcId="{A4761CBE-B543-4F58-A8AA-2C907356188A}" destId="{DD2C4C2F-F6B2-43DC-9C17-613198D42272}" srcOrd="0" destOrd="0" presId="urn:microsoft.com/office/officeart/2005/8/layout/hierarchy1"/>
    <dgm:cxn modelId="{3FC7F499-CB52-4A2C-A695-C893693806E5}" type="presParOf" srcId="{DD2C4C2F-F6B2-43DC-9C17-613198D42272}" destId="{21071AE1-C54D-4801-B7A6-B2EA232E6AA1}" srcOrd="0" destOrd="0" presId="urn:microsoft.com/office/officeart/2005/8/layout/hierarchy1"/>
    <dgm:cxn modelId="{C952E142-494C-4755-BDBB-B348BA851ED8}" type="presParOf" srcId="{DD2C4C2F-F6B2-43DC-9C17-613198D42272}" destId="{42982EB1-4614-4749-AD78-33156FEFE314}" srcOrd="1" destOrd="0" presId="urn:microsoft.com/office/officeart/2005/8/layout/hierarchy1"/>
    <dgm:cxn modelId="{8D398A45-8464-4AC6-BDD2-300A89A94538}" type="presParOf" srcId="{A4761CBE-B543-4F58-A8AA-2C907356188A}" destId="{1DAF3904-1555-492A-8529-D137010A5291}" srcOrd="1" destOrd="0" presId="urn:microsoft.com/office/officeart/2005/8/layout/hierarchy1"/>
    <dgm:cxn modelId="{E401F555-71CF-4A06-8C62-0B9EDF82313B}" type="presParOf" srcId="{105BC451-631C-4F29-B701-37B3CB9AB4A7}" destId="{FE149037-99B1-45D4-9034-3F6E9536010D}" srcOrd="2" destOrd="0" presId="urn:microsoft.com/office/officeart/2005/8/layout/hierarchy1"/>
    <dgm:cxn modelId="{941469C8-08D1-4CDA-942A-1DA56BF683E6}" type="presParOf" srcId="{105BC451-631C-4F29-B701-37B3CB9AB4A7}" destId="{C460C4AD-3E48-41E2-8E4D-65BF1885046E}" srcOrd="3" destOrd="0" presId="urn:microsoft.com/office/officeart/2005/8/layout/hierarchy1"/>
    <dgm:cxn modelId="{631DB0F0-F612-48D3-8B9C-101E1B6D5974}" type="presParOf" srcId="{C460C4AD-3E48-41E2-8E4D-65BF1885046E}" destId="{02E214BA-F237-4E21-A990-360753668160}" srcOrd="0" destOrd="0" presId="urn:microsoft.com/office/officeart/2005/8/layout/hierarchy1"/>
    <dgm:cxn modelId="{C5087798-CF4A-474E-B175-9E8E266CE9B3}" type="presParOf" srcId="{02E214BA-F237-4E21-A990-360753668160}" destId="{A2DC4B9B-96D9-4774-845F-14578B65F2E5}" srcOrd="0" destOrd="0" presId="urn:microsoft.com/office/officeart/2005/8/layout/hierarchy1"/>
    <dgm:cxn modelId="{B8980FB9-7D94-4859-9B17-4235FD91DE4C}" type="presParOf" srcId="{02E214BA-F237-4E21-A990-360753668160}" destId="{23CAD712-62D0-47F4-8265-4C59B3C0AD6F}" srcOrd="1" destOrd="0" presId="urn:microsoft.com/office/officeart/2005/8/layout/hierarchy1"/>
    <dgm:cxn modelId="{5FB7091C-8AFB-416B-8CF1-52824CB891BE}" type="presParOf" srcId="{C460C4AD-3E48-41E2-8E4D-65BF1885046E}" destId="{C426B1D9-8ADF-4A7A-9D91-A62D4A1FBFA6}" srcOrd="1" destOrd="0" presId="urn:microsoft.com/office/officeart/2005/8/layout/hierarchy1"/>
    <dgm:cxn modelId="{0312F147-E38B-4F6B-872D-69184331E0E7}" type="presParOf" srcId="{C426B1D9-8ADF-4A7A-9D91-A62D4A1FBFA6}" destId="{C8088350-D747-4878-8C7D-DE168816408E}" srcOrd="0" destOrd="0" presId="urn:microsoft.com/office/officeart/2005/8/layout/hierarchy1"/>
    <dgm:cxn modelId="{C7D12165-68E5-403E-8D1A-D4898AB939AF}" type="presParOf" srcId="{C426B1D9-8ADF-4A7A-9D91-A62D4A1FBFA6}" destId="{48FEE1D4-B2B6-49E5-A405-E8A3EC2C5B15}" srcOrd="1" destOrd="0" presId="urn:microsoft.com/office/officeart/2005/8/layout/hierarchy1"/>
    <dgm:cxn modelId="{1BC28C89-F2A7-410A-B69D-BAAA22BDDA3C}" type="presParOf" srcId="{48FEE1D4-B2B6-49E5-A405-E8A3EC2C5B15}" destId="{E0506FEE-A07E-456F-B5A9-F0806A899C3A}" srcOrd="0" destOrd="0" presId="urn:microsoft.com/office/officeart/2005/8/layout/hierarchy1"/>
    <dgm:cxn modelId="{C9ADA939-99A6-489C-9012-4B6426E17A87}" type="presParOf" srcId="{E0506FEE-A07E-456F-B5A9-F0806A899C3A}" destId="{BD5019AD-9BBE-43C4-9FFA-804C3C2571B2}" srcOrd="0" destOrd="0" presId="urn:microsoft.com/office/officeart/2005/8/layout/hierarchy1"/>
    <dgm:cxn modelId="{139A435D-2E34-4FD4-BB01-95785693B0E3}" type="presParOf" srcId="{E0506FEE-A07E-456F-B5A9-F0806A899C3A}" destId="{B06E53B7-A04D-448F-B043-25416AB31ED3}" srcOrd="1" destOrd="0" presId="urn:microsoft.com/office/officeart/2005/8/layout/hierarchy1"/>
    <dgm:cxn modelId="{469A1C6C-8F69-4014-BD07-D7CA4561A995}" type="presParOf" srcId="{48FEE1D4-B2B6-49E5-A405-E8A3EC2C5B15}" destId="{84B487CC-48A3-439C-BB07-690D933E45DB}" srcOrd="1" destOrd="0" presId="urn:microsoft.com/office/officeart/2005/8/layout/hierarchy1"/>
    <dgm:cxn modelId="{159A0BA4-C210-45ED-9A5B-E8E781EB9DC0}" type="presParOf" srcId="{C426B1D9-8ADF-4A7A-9D91-A62D4A1FBFA6}" destId="{ED048B46-825E-48CB-9A55-2861D47EF31A}" srcOrd="2" destOrd="0" presId="urn:microsoft.com/office/officeart/2005/8/layout/hierarchy1"/>
    <dgm:cxn modelId="{60EB98E7-6E86-48A5-B046-BE15D4F4C4BF}" type="presParOf" srcId="{C426B1D9-8ADF-4A7A-9D91-A62D4A1FBFA6}" destId="{F73E95B8-2407-41CD-9BAE-84E0EFC52442}" srcOrd="3" destOrd="0" presId="urn:microsoft.com/office/officeart/2005/8/layout/hierarchy1"/>
    <dgm:cxn modelId="{DF9FAF5A-8259-4260-86C7-6EB3DF297504}" type="presParOf" srcId="{F73E95B8-2407-41CD-9BAE-84E0EFC52442}" destId="{C1652507-525E-424A-9639-1E7E669F028F}" srcOrd="0" destOrd="0" presId="urn:microsoft.com/office/officeart/2005/8/layout/hierarchy1"/>
    <dgm:cxn modelId="{77B1E779-03E0-47B0-96BC-A2B0CDDCC963}" type="presParOf" srcId="{C1652507-525E-424A-9639-1E7E669F028F}" destId="{C261CD8E-7B21-4D94-9AD8-F35DD5F34792}" srcOrd="0" destOrd="0" presId="urn:microsoft.com/office/officeart/2005/8/layout/hierarchy1"/>
    <dgm:cxn modelId="{DA37C1C6-6900-4FF8-8251-40474A9B1454}" type="presParOf" srcId="{C1652507-525E-424A-9639-1E7E669F028F}" destId="{1FFC8BD7-19C3-43CB-80DD-91ED3041E4A6}" srcOrd="1" destOrd="0" presId="urn:microsoft.com/office/officeart/2005/8/layout/hierarchy1"/>
    <dgm:cxn modelId="{9A17C90F-6330-412F-9DB5-9AD600F4C55E}" type="presParOf" srcId="{F73E95B8-2407-41CD-9BAE-84E0EFC52442}" destId="{9DB88E8B-C6DF-425B-9D67-C3754E9C6FC9}" srcOrd="1" destOrd="0" presId="urn:microsoft.com/office/officeart/2005/8/layout/hierarchy1"/>
    <dgm:cxn modelId="{E7E56758-7342-45BB-B44A-56315ACABCC7}" type="presParOf" srcId="{C426B1D9-8ADF-4A7A-9D91-A62D4A1FBFA6}" destId="{552C0FB3-19AB-4430-B127-8AAD2584D294}" srcOrd="4" destOrd="0" presId="urn:microsoft.com/office/officeart/2005/8/layout/hierarchy1"/>
    <dgm:cxn modelId="{158BFE6A-B124-4320-BBE3-D2C098557F12}" type="presParOf" srcId="{C426B1D9-8ADF-4A7A-9D91-A62D4A1FBFA6}" destId="{00A3810E-9859-4401-924C-2D303BA39B37}" srcOrd="5" destOrd="0" presId="urn:microsoft.com/office/officeart/2005/8/layout/hierarchy1"/>
    <dgm:cxn modelId="{F5976128-ACEE-4427-94A9-0A71807D6351}" type="presParOf" srcId="{00A3810E-9859-4401-924C-2D303BA39B37}" destId="{6E06EB24-DE04-409A-AB97-B6CD9FF05623}" srcOrd="0" destOrd="0" presId="urn:microsoft.com/office/officeart/2005/8/layout/hierarchy1"/>
    <dgm:cxn modelId="{4DA544B3-1ECC-47B9-968F-218028E42C68}" type="presParOf" srcId="{6E06EB24-DE04-409A-AB97-B6CD9FF05623}" destId="{8337883E-FE23-4515-A5F1-85B4D676F78A}" srcOrd="0" destOrd="0" presId="urn:microsoft.com/office/officeart/2005/8/layout/hierarchy1"/>
    <dgm:cxn modelId="{2902EEC6-E281-4FCF-96AB-097CE6A57438}" type="presParOf" srcId="{6E06EB24-DE04-409A-AB97-B6CD9FF05623}" destId="{098D8AF7-EF12-4AEA-8A80-D16315618D02}" srcOrd="1" destOrd="0" presId="urn:microsoft.com/office/officeart/2005/8/layout/hierarchy1"/>
    <dgm:cxn modelId="{BCF5AADB-14B2-46BE-9CBD-6732285C680F}" type="presParOf" srcId="{00A3810E-9859-4401-924C-2D303BA39B37}" destId="{EEEB441A-3CCC-484C-9FB4-F22209AB72CA}" srcOrd="1" destOrd="0" presId="urn:microsoft.com/office/officeart/2005/8/layout/hierarchy1"/>
    <dgm:cxn modelId="{A34EA61E-80A1-483F-A88D-FC4A8DFE7829}" type="presParOf" srcId="{105BC451-631C-4F29-B701-37B3CB9AB4A7}" destId="{3207B458-1629-4D34-B9C4-69A348A1A825}" srcOrd="4" destOrd="0" presId="urn:microsoft.com/office/officeart/2005/8/layout/hierarchy1"/>
    <dgm:cxn modelId="{EDAC97EB-3412-4E4E-B79D-3A6F6E9B9643}" type="presParOf" srcId="{105BC451-631C-4F29-B701-37B3CB9AB4A7}" destId="{0012A2BB-30DB-4564-B9AE-28DDF15FA08D}" srcOrd="5" destOrd="0" presId="urn:microsoft.com/office/officeart/2005/8/layout/hierarchy1"/>
    <dgm:cxn modelId="{61DA8CCC-A8E9-48B2-83EE-D8E450E21301}" type="presParOf" srcId="{0012A2BB-30DB-4564-B9AE-28DDF15FA08D}" destId="{5BCF08C9-3BA1-4FB7-8FFF-1DAB79ABD9ED}" srcOrd="0" destOrd="0" presId="urn:microsoft.com/office/officeart/2005/8/layout/hierarchy1"/>
    <dgm:cxn modelId="{B3F6D4EE-FE33-49E3-ABB0-174DB85A4C81}" type="presParOf" srcId="{5BCF08C9-3BA1-4FB7-8FFF-1DAB79ABD9ED}" destId="{731F5B9F-DEEC-4D9A-84BB-1FB8EB519D35}" srcOrd="0" destOrd="0" presId="urn:microsoft.com/office/officeart/2005/8/layout/hierarchy1"/>
    <dgm:cxn modelId="{8D0B4AFD-1876-4FA8-B0C7-BCA3C9C84ADF}" type="presParOf" srcId="{5BCF08C9-3BA1-4FB7-8FFF-1DAB79ABD9ED}" destId="{8A448AF1-D5E3-44E4-BAE2-F7F4521D2EBC}" srcOrd="1" destOrd="0" presId="urn:microsoft.com/office/officeart/2005/8/layout/hierarchy1"/>
    <dgm:cxn modelId="{B7A9EE7B-5BF4-4F6A-8AD4-06335E465238}" type="presParOf" srcId="{0012A2BB-30DB-4564-B9AE-28DDF15FA08D}" destId="{49F02FA2-AECA-4534-9A12-C4F6008393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7B458-1629-4D34-B9C4-69A348A1A825}">
      <dsp:nvSpPr>
        <dsp:cNvPr id="0" name=""/>
        <dsp:cNvSpPr/>
      </dsp:nvSpPr>
      <dsp:spPr>
        <a:xfrm>
          <a:off x="4884203" y="1122388"/>
          <a:ext cx="4489559" cy="608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49"/>
              </a:lnTo>
              <a:lnTo>
                <a:pt x="4489559" y="447349"/>
              </a:lnTo>
              <a:lnTo>
                <a:pt x="4489559" y="6084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C0FB3-19AB-4430-B127-8AAD2584D294}">
      <dsp:nvSpPr>
        <dsp:cNvPr id="0" name=""/>
        <dsp:cNvSpPr/>
      </dsp:nvSpPr>
      <dsp:spPr>
        <a:xfrm>
          <a:off x="5687088" y="2814407"/>
          <a:ext cx="3686675" cy="526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168"/>
              </a:lnTo>
              <a:lnTo>
                <a:pt x="3686675" y="365168"/>
              </a:lnTo>
              <a:lnTo>
                <a:pt x="3686675" y="5262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48B46-825E-48CB-9A55-2861D47EF31A}">
      <dsp:nvSpPr>
        <dsp:cNvPr id="0" name=""/>
        <dsp:cNvSpPr/>
      </dsp:nvSpPr>
      <dsp:spPr>
        <a:xfrm>
          <a:off x="5687088" y="2814407"/>
          <a:ext cx="1561476" cy="526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168"/>
              </a:lnTo>
              <a:lnTo>
                <a:pt x="1561476" y="365168"/>
              </a:lnTo>
              <a:lnTo>
                <a:pt x="1561476" y="5262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88350-D747-4878-8C7D-DE168816408E}">
      <dsp:nvSpPr>
        <dsp:cNvPr id="0" name=""/>
        <dsp:cNvSpPr/>
      </dsp:nvSpPr>
      <dsp:spPr>
        <a:xfrm>
          <a:off x="5123365" y="2814407"/>
          <a:ext cx="563722" cy="526248"/>
        </a:xfrm>
        <a:custGeom>
          <a:avLst/>
          <a:gdLst/>
          <a:ahLst/>
          <a:cxnLst/>
          <a:rect l="0" t="0" r="0" b="0"/>
          <a:pathLst>
            <a:path>
              <a:moveTo>
                <a:pt x="563722" y="0"/>
              </a:moveTo>
              <a:lnTo>
                <a:pt x="563722" y="365168"/>
              </a:lnTo>
              <a:lnTo>
                <a:pt x="0" y="365168"/>
              </a:lnTo>
              <a:lnTo>
                <a:pt x="0" y="5262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49037-99B1-45D4-9034-3F6E9536010D}">
      <dsp:nvSpPr>
        <dsp:cNvPr id="0" name=""/>
        <dsp:cNvSpPr/>
      </dsp:nvSpPr>
      <dsp:spPr>
        <a:xfrm>
          <a:off x="4884203" y="1122388"/>
          <a:ext cx="802884" cy="587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01"/>
              </a:lnTo>
              <a:lnTo>
                <a:pt x="802884" y="426801"/>
              </a:lnTo>
              <a:lnTo>
                <a:pt x="802884" y="58788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A3DD2-B149-4260-9D44-9643563D4DBE}">
      <dsp:nvSpPr>
        <dsp:cNvPr id="0" name=""/>
        <dsp:cNvSpPr/>
      </dsp:nvSpPr>
      <dsp:spPr>
        <a:xfrm>
          <a:off x="2870397" y="2824675"/>
          <a:ext cx="127768" cy="515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899"/>
              </a:lnTo>
              <a:lnTo>
                <a:pt x="127768" y="354899"/>
              </a:lnTo>
              <a:lnTo>
                <a:pt x="127768" y="51598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E1088-7971-4DB2-8248-DD07C93104C0}">
      <dsp:nvSpPr>
        <dsp:cNvPr id="0" name=""/>
        <dsp:cNvSpPr/>
      </dsp:nvSpPr>
      <dsp:spPr>
        <a:xfrm>
          <a:off x="872967" y="2824675"/>
          <a:ext cx="1997429" cy="515980"/>
        </a:xfrm>
        <a:custGeom>
          <a:avLst/>
          <a:gdLst/>
          <a:ahLst/>
          <a:cxnLst/>
          <a:rect l="0" t="0" r="0" b="0"/>
          <a:pathLst>
            <a:path>
              <a:moveTo>
                <a:pt x="1997429" y="0"/>
              </a:moveTo>
              <a:lnTo>
                <a:pt x="1997429" y="354899"/>
              </a:lnTo>
              <a:lnTo>
                <a:pt x="0" y="354899"/>
              </a:lnTo>
              <a:lnTo>
                <a:pt x="0" y="51598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AED06-0BB8-45F8-97C6-17299B4E2786}">
      <dsp:nvSpPr>
        <dsp:cNvPr id="0" name=""/>
        <dsp:cNvSpPr/>
      </dsp:nvSpPr>
      <dsp:spPr>
        <a:xfrm>
          <a:off x="2870397" y="1122388"/>
          <a:ext cx="2013805" cy="598150"/>
        </a:xfrm>
        <a:custGeom>
          <a:avLst/>
          <a:gdLst/>
          <a:ahLst/>
          <a:cxnLst/>
          <a:rect l="0" t="0" r="0" b="0"/>
          <a:pathLst>
            <a:path>
              <a:moveTo>
                <a:pt x="2013805" y="0"/>
              </a:moveTo>
              <a:lnTo>
                <a:pt x="2013805" y="437069"/>
              </a:lnTo>
              <a:lnTo>
                <a:pt x="0" y="437069"/>
              </a:lnTo>
              <a:lnTo>
                <a:pt x="0" y="5981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5C559-935D-4663-A240-FCA875BBAE9E}">
      <dsp:nvSpPr>
        <dsp:cNvPr id="0" name=""/>
        <dsp:cNvSpPr/>
      </dsp:nvSpPr>
      <dsp:spPr>
        <a:xfrm>
          <a:off x="4014803" y="18250"/>
          <a:ext cx="1738799" cy="11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4B4EB-64DA-4451-93A8-06EE6A05400F}">
      <dsp:nvSpPr>
        <dsp:cNvPr id="0" name=""/>
        <dsp:cNvSpPr/>
      </dsp:nvSpPr>
      <dsp:spPr>
        <a:xfrm>
          <a:off x="4208003" y="201790"/>
          <a:ext cx="1738799" cy="110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Директор</a:t>
          </a:r>
        </a:p>
      </dsp:txBody>
      <dsp:txXfrm>
        <a:off x="4240342" y="234129"/>
        <a:ext cx="1674121" cy="1039459"/>
      </dsp:txXfrm>
    </dsp:sp>
    <dsp:sp modelId="{4D10EB94-64C4-4E5D-B0D1-CF36FEB44B2F}">
      <dsp:nvSpPr>
        <dsp:cNvPr id="0" name=""/>
        <dsp:cNvSpPr/>
      </dsp:nvSpPr>
      <dsp:spPr>
        <a:xfrm>
          <a:off x="2000998" y="1720538"/>
          <a:ext cx="1738799" cy="11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4ABBD-DAF2-4C5E-AC63-1C0DDFFC1A29}">
      <dsp:nvSpPr>
        <dsp:cNvPr id="0" name=""/>
        <dsp:cNvSpPr/>
      </dsp:nvSpPr>
      <dsp:spPr>
        <a:xfrm>
          <a:off x="2194198" y="1904078"/>
          <a:ext cx="1738799" cy="110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/>
            <a:t>Заместитель</a:t>
          </a:r>
          <a:endParaRPr lang="en-US" sz="1300" b="1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/>
            <a:t>по кадастровой оценке</a:t>
          </a:r>
        </a:p>
      </dsp:txBody>
      <dsp:txXfrm>
        <a:off x="2226537" y="1936417"/>
        <a:ext cx="1674121" cy="1039459"/>
      </dsp:txXfrm>
    </dsp:sp>
    <dsp:sp modelId="{B18BC0A9-BAB4-449C-8DD4-441C3A46D94F}">
      <dsp:nvSpPr>
        <dsp:cNvPr id="0" name=""/>
        <dsp:cNvSpPr/>
      </dsp:nvSpPr>
      <dsp:spPr>
        <a:xfrm>
          <a:off x="3568" y="3340655"/>
          <a:ext cx="1738799" cy="11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7C272-7B7B-44ED-A6DE-65FB3536A5A5}">
      <dsp:nvSpPr>
        <dsp:cNvPr id="0" name=""/>
        <dsp:cNvSpPr/>
      </dsp:nvSpPr>
      <dsp:spPr>
        <a:xfrm>
          <a:off x="196768" y="3524195"/>
          <a:ext cx="1738799" cy="110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Управление кадастровой оценки</a:t>
          </a:r>
        </a:p>
      </dsp:txBody>
      <dsp:txXfrm>
        <a:off x="229107" y="3556534"/>
        <a:ext cx="1674121" cy="1039459"/>
      </dsp:txXfrm>
    </dsp:sp>
    <dsp:sp modelId="{21071AE1-C54D-4801-B7A6-B2EA232E6AA1}">
      <dsp:nvSpPr>
        <dsp:cNvPr id="0" name=""/>
        <dsp:cNvSpPr/>
      </dsp:nvSpPr>
      <dsp:spPr>
        <a:xfrm>
          <a:off x="2128767" y="3340655"/>
          <a:ext cx="1738799" cy="11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82EB1-4614-4749-AD78-33156FEFE314}">
      <dsp:nvSpPr>
        <dsp:cNvPr id="0" name=""/>
        <dsp:cNvSpPr/>
      </dsp:nvSpPr>
      <dsp:spPr>
        <a:xfrm>
          <a:off x="2321967" y="3524195"/>
          <a:ext cx="1738799" cy="110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Управление по работе с заявителями</a:t>
          </a:r>
        </a:p>
      </dsp:txBody>
      <dsp:txXfrm>
        <a:off x="2354306" y="3556534"/>
        <a:ext cx="1674121" cy="1039459"/>
      </dsp:txXfrm>
    </dsp:sp>
    <dsp:sp modelId="{A2DC4B9B-96D9-4774-845F-14578B65F2E5}">
      <dsp:nvSpPr>
        <dsp:cNvPr id="0" name=""/>
        <dsp:cNvSpPr/>
      </dsp:nvSpPr>
      <dsp:spPr>
        <a:xfrm>
          <a:off x="4817688" y="1710269"/>
          <a:ext cx="1738799" cy="11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AD712-62D0-47F4-8265-4C59B3C0AD6F}">
      <dsp:nvSpPr>
        <dsp:cNvPr id="0" name=""/>
        <dsp:cNvSpPr/>
      </dsp:nvSpPr>
      <dsp:spPr>
        <a:xfrm>
          <a:off x="5010888" y="1893809"/>
          <a:ext cx="1738799" cy="110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/>
            <a:t>Заместитель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/>
            <a:t>по общим вопросам</a:t>
          </a:r>
        </a:p>
      </dsp:txBody>
      <dsp:txXfrm>
        <a:off x="5043227" y="1926148"/>
        <a:ext cx="1674121" cy="1039459"/>
      </dsp:txXfrm>
    </dsp:sp>
    <dsp:sp modelId="{BD5019AD-9BBE-43C4-9FFA-804C3C2571B2}">
      <dsp:nvSpPr>
        <dsp:cNvPr id="0" name=""/>
        <dsp:cNvSpPr/>
      </dsp:nvSpPr>
      <dsp:spPr>
        <a:xfrm>
          <a:off x="4253966" y="3340655"/>
          <a:ext cx="1738799" cy="11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E53B7-A04D-448F-B043-25416AB31ED3}">
      <dsp:nvSpPr>
        <dsp:cNvPr id="0" name=""/>
        <dsp:cNvSpPr/>
      </dsp:nvSpPr>
      <dsp:spPr>
        <a:xfrm>
          <a:off x="4447165" y="3524195"/>
          <a:ext cx="1738799" cy="110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Юридическое управление</a:t>
          </a:r>
        </a:p>
      </dsp:txBody>
      <dsp:txXfrm>
        <a:off x="4479504" y="3556534"/>
        <a:ext cx="1674121" cy="1039459"/>
      </dsp:txXfrm>
    </dsp:sp>
    <dsp:sp modelId="{C261CD8E-7B21-4D94-9AD8-F35DD5F34792}">
      <dsp:nvSpPr>
        <dsp:cNvPr id="0" name=""/>
        <dsp:cNvSpPr/>
      </dsp:nvSpPr>
      <dsp:spPr>
        <a:xfrm>
          <a:off x="6379164" y="3340655"/>
          <a:ext cx="1738799" cy="11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C8BD7-19C3-43CB-80DD-91ED3041E4A6}">
      <dsp:nvSpPr>
        <dsp:cNvPr id="0" name=""/>
        <dsp:cNvSpPr/>
      </dsp:nvSpPr>
      <dsp:spPr>
        <a:xfrm>
          <a:off x="6572364" y="3524195"/>
          <a:ext cx="1738799" cy="110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Управление информационных технологий</a:t>
          </a:r>
        </a:p>
      </dsp:txBody>
      <dsp:txXfrm>
        <a:off x="6604703" y="3556534"/>
        <a:ext cx="1674121" cy="1039459"/>
      </dsp:txXfrm>
    </dsp:sp>
    <dsp:sp modelId="{8337883E-FE23-4515-A5F1-85B4D676F78A}">
      <dsp:nvSpPr>
        <dsp:cNvPr id="0" name=""/>
        <dsp:cNvSpPr/>
      </dsp:nvSpPr>
      <dsp:spPr>
        <a:xfrm>
          <a:off x="8504363" y="3340655"/>
          <a:ext cx="1738799" cy="11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D8AF7-EF12-4AEA-8A80-D16315618D02}">
      <dsp:nvSpPr>
        <dsp:cNvPr id="0" name=""/>
        <dsp:cNvSpPr/>
      </dsp:nvSpPr>
      <dsp:spPr>
        <a:xfrm>
          <a:off x="8697563" y="3524195"/>
          <a:ext cx="1738799" cy="110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Организационное управление</a:t>
          </a:r>
        </a:p>
      </dsp:txBody>
      <dsp:txXfrm>
        <a:off x="8729902" y="3556534"/>
        <a:ext cx="1674121" cy="1039459"/>
      </dsp:txXfrm>
    </dsp:sp>
    <dsp:sp modelId="{731F5B9F-DEEC-4D9A-84BB-1FB8EB519D35}">
      <dsp:nvSpPr>
        <dsp:cNvPr id="0" name=""/>
        <dsp:cNvSpPr/>
      </dsp:nvSpPr>
      <dsp:spPr>
        <a:xfrm>
          <a:off x="8504363" y="1730817"/>
          <a:ext cx="1738799" cy="11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48AF1-D5E3-44E4-BAE2-F7F4521D2EBC}">
      <dsp:nvSpPr>
        <dsp:cNvPr id="0" name=""/>
        <dsp:cNvSpPr/>
      </dsp:nvSpPr>
      <dsp:spPr>
        <a:xfrm>
          <a:off x="8697563" y="1914357"/>
          <a:ext cx="1738799" cy="110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Департамент бухгалтерского учета, отчетности и бюджетного планирования</a:t>
          </a:r>
        </a:p>
      </dsp:txBody>
      <dsp:txXfrm>
        <a:off x="8729902" y="1946696"/>
        <a:ext cx="1674121" cy="1039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E74B7-9B39-4752-8626-773BBC62A9A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C4ED-9447-4236-B756-0F272B092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4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Кадастровый</a:t>
            </a:r>
            <a:r>
              <a:rPr lang="ru-RU" baseline="0" dirty="0" smtClean="0"/>
              <a:t> оценщик 2 категории  65 000</a:t>
            </a:r>
          </a:p>
          <a:p>
            <a:r>
              <a:rPr lang="ru-RU" baseline="0" dirty="0" smtClean="0"/>
              <a:t>                                        </a:t>
            </a:r>
            <a:r>
              <a:rPr lang="ru-RU" baseline="0" smtClean="0"/>
              <a:t>1 категории   71 000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C4ED-9447-4236-B756-0F272B09243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8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C4ED-9447-4236-B756-0F272B0924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7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C4ED-9447-4236-B756-0F272B0924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3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C4ED-9447-4236-B756-0F272B0924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7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C4ED-9447-4236-B756-0F272B0924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1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C4ED-9447-4236-B756-0F272B09243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6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</a:rPr>
              <a:t>С 2001 года кадастровую оценку земли проводили чиновники (постановление Правительства РФ от 08.04.2000 № 316)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</a:rPr>
              <a:t>После 2010 года (167-ФЗ) кадастровую оценку всех объектов недвижимости проводили независимые оценщики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</a:rPr>
              <a:t>С 2017 года кадастровую оценку всех объектов недвижимости проводят ГБУ (237-ФЗ)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70C0"/>
                </a:solidFill>
              </a:rPr>
              <a:t>Что дальше???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C4ED-9447-4236-B756-0F272B09243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C4ED-9447-4236-B756-0F272B09243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6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58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0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3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43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0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76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55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8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0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8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0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2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6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6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2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97000">
              <a:srgbClr val="F3F9FB"/>
            </a:gs>
            <a:gs pos="53000">
              <a:srgbClr val="F3F9F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6E51EB-B3B9-4B54-85E7-65DF67A0F7DF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8D8D4B-3BC2-4FC8-B2C3-A27A02641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03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4000">
              <a:schemeClr val="tx1"/>
            </a:gs>
            <a:gs pos="97000">
              <a:srgbClr val="D7E9F3"/>
            </a:gs>
            <a:gs pos="53000">
              <a:srgbClr val="D7E9F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1012" y="2312377"/>
            <a:ext cx="8881695" cy="2233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2"/>
                </a:solidFill>
              </a:rPr>
              <a:t>Реализация новых правил кадастровой оценки объектов недвижимости на территории  Санкт-Петербурга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60814"/>
            <a:ext cx="3048157" cy="3098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875" b="23058"/>
          <a:stretch/>
        </p:blipFill>
        <p:spPr>
          <a:xfrm>
            <a:off x="0" y="5079076"/>
            <a:ext cx="12191999" cy="17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7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" y="5065359"/>
            <a:ext cx="12192000" cy="177501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351586" y="716413"/>
            <a:ext cx="9488825" cy="549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Источники рыночных данных о сделках (предложениях)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23" y="3070858"/>
            <a:ext cx="2510436" cy="1412120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4490432" y="2906648"/>
            <a:ext cx="1624593" cy="17214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>
            <a:off x="6095998" y="2929944"/>
            <a:ext cx="1806343" cy="174470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83" y="3066696"/>
            <a:ext cx="1416282" cy="141628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594429" y="73197"/>
            <a:ext cx="4976512" cy="68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</a:rPr>
              <a:t>Рыночные данные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16" name="Овал 15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</a:t>
              </a:r>
              <a:r>
                <a:rPr lang="en-US" sz="2400" dirty="0" smtClean="0"/>
                <a:t>1</a:t>
              </a:r>
              <a:endParaRPr lang="ru-RU" sz="2400" dirty="0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1769223" y="1333900"/>
            <a:ext cx="8653549" cy="15960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Обработка данных с официальных сайтов (ФИ, РАД, и </a:t>
            </a:r>
            <a:r>
              <a:rPr lang="ru-RU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Агентства недвижимости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 </a:t>
            </a:r>
            <a:r>
              <a:rPr lang="ru-RU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агрегаторы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(АВИТО, ЦИАН, ЕМЛС, и др.)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Самостоятельный сбор информации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9223" y="4674647"/>
            <a:ext cx="3745577" cy="10865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Аналитика изменения состояния рынка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60029" y="4628054"/>
            <a:ext cx="3939194" cy="10865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База данных рыночных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аналогов</a:t>
            </a:r>
          </a:p>
        </p:txBody>
      </p:sp>
    </p:spTree>
    <p:extLst>
      <p:ext uri="{BB962C8B-B14F-4D97-AF65-F5344CB8AC3E}">
        <p14:creationId xmlns:p14="http://schemas.microsoft.com/office/powerpoint/2010/main" val="117049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12233"/>
            <a:ext cx="12192000" cy="1775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" y="1361568"/>
            <a:ext cx="6277497" cy="395387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838978" y="768432"/>
            <a:ext cx="6214456" cy="556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ЦЕНООБРАЗУЮЩИЕ  ФАКТОРЫ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18" name="Прямая со стрелкой 17"/>
          <p:cNvCxnSpPr>
            <a:stCxn id="2" idx="2"/>
            <a:endCxn id="5" idx="0"/>
          </p:cNvCxnSpPr>
          <p:nvPr/>
        </p:nvCxnSpPr>
        <p:spPr>
          <a:xfrm flipH="1">
            <a:off x="9631723" y="3984859"/>
            <a:ext cx="1" cy="62489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9" y="178630"/>
            <a:ext cx="1231665" cy="1826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01" y="683636"/>
            <a:ext cx="1172785" cy="11727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40" y="2762266"/>
            <a:ext cx="5362294" cy="2847623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208086" y="77244"/>
            <a:ext cx="3775826" cy="68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</a:rPr>
              <a:t>Сбор данных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16" name="Овал 15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</a:t>
              </a:r>
              <a:r>
                <a:rPr lang="en-US" sz="2400" dirty="0" smtClean="0"/>
                <a:t>2</a:t>
              </a:r>
              <a:endParaRPr lang="ru-RU" sz="2400" dirty="0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7206528" y="2127183"/>
            <a:ext cx="4850391" cy="18576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Различные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источники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6527" y="4609758"/>
            <a:ext cx="4850391" cy="13437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Геоинформационные слои </a:t>
            </a:r>
            <a:r>
              <a:rPr lang="ru-RU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ценообразующих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факторов</a:t>
            </a:r>
          </a:p>
        </p:txBody>
      </p:sp>
    </p:spTree>
    <p:extLst>
      <p:ext uri="{BB962C8B-B14F-4D97-AF65-F5344CB8AC3E}">
        <p14:creationId xmlns:p14="http://schemas.microsoft.com/office/powerpoint/2010/main" val="159703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51" y="955963"/>
            <a:ext cx="11229108" cy="90608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 рыночных цен </a:t>
            </a:r>
            <a:r>
              <a:rPr lang="ru-RU" sz="1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это процесс систематического или непрерывного сбора информации об изменении цен сделок (предложений) на объекты недвижимости, анализа полученной информации, не относящейся непосредственно к объектам недвижимости, но влияющей на их стоимость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66651" y="1924367"/>
            <a:ext cx="11229109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 рыночных данных об объекте недвижимости состоит из следующих этапов:</a:t>
            </a:r>
          </a:p>
          <a:p>
            <a:pPr marL="285750" lvl="0" indent="-285750" algn="just" defTabSz="914400">
              <a:buFont typeface="Wingdings 3" panose="05040102010807070707" pitchFamily="18" charset="2"/>
              <a:buChar char=""/>
            </a:pP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 объекта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lvl="0" indent="-285750" algn="just" defTabSz="914400">
              <a:buFont typeface="Wingdings 3" panose="05040102010807070707" pitchFamily="18" charset="2"/>
              <a:buChar char=""/>
            </a:pP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Уточнение данных об объекте недвижимости (ОН</a:t>
            </a:r>
            <a:r>
              <a:rPr lang="en-US" alt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проданном или предлагаемом к продаже (аренде): поиск и уточнение кадастрового номера родительского объекта, адреса, площади, формы собственности, наименования, вида разрешенного использования и др. характеристик с помощью поисковой системы Учреждения. </a:t>
            </a:r>
          </a:p>
          <a:p>
            <a:pPr marL="285750" lvl="0" indent="-285750" algn="just" defTabSz="914400">
              <a:buFont typeface="Wingdings 3" panose="05040102010807070707" pitchFamily="18" charset="2"/>
              <a:buChar char=""/>
            </a:pP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дополнительных сведений </a:t>
            </a: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ОН с помощью федеральных и региональных источников информации: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lvl="0" indent="-285750" algn="just" defTabSz="914400">
              <a:buFont typeface="Wingdings 3" panose="05040102010807070707" pitchFamily="18" charset="2"/>
              <a:buChar char=""/>
            </a:pP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портала </a:t>
            </a:r>
            <a:r>
              <a:rPr lang="ru-RU" altLang="ru-RU" sz="14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Росреестра</a:t>
            </a: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(https://portal.rosreestr.ru/); </a:t>
            </a:r>
          </a:p>
          <a:p>
            <a:pPr marL="285750" lvl="0" indent="-285750" algn="just" defTabSz="914400">
              <a:buFont typeface="Wingdings 3" panose="05040102010807070707" pitchFamily="18" charset="2"/>
              <a:buChar char=""/>
            </a:pP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портала РГИС - Региональной информационной системы Санкт-Петербурга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(http://www.rgis.spb.ru/map/main.aspx)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marL="285750" lvl="0" indent="-285750" algn="just" defTabSz="914400">
              <a:buFont typeface="Wingdings 3" panose="05040102010807070707" pitchFamily="18" charset="2"/>
              <a:buChar char=""/>
            </a:pP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портала системы ТОРИС - Территориальной отраслевой региональной информационной системы Санкт-Петербурга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(https://toris.gov.spb.ru/)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lvl="0" indent="-285750" algn="just">
              <a:buFont typeface="Wingdings 3" panose="05040102010807070707" pitchFamily="18" charset="2"/>
              <a:buChar char=""/>
            </a:pP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программного комплекса «Имущество Санкт-Петербурга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https://kio.commim.spb.ru/CityInventoryWeb/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lvl="0" indent="-285750" algn="just" defTabSz="914400">
              <a:buFont typeface="Wingdings 3" panose="05040102010807070707" pitchFamily="18" charset="2"/>
              <a:buChar char=""/>
            </a:pP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градостроительного портала Санкт-Петербурга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https://portal.kgainfo.spb.ru/KGAMap/#)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др.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24264" y="79566"/>
            <a:ext cx="4913882" cy="68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</a:rPr>
              <a:t>Рыночные данные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9" name="Овал 8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</a:t>
              </a:r>
              <a:r>
                <a:rPr lang="en-US" sz="2400" dirty="0" smtClean="0"/>
                <a:t>3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021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51" y="710737"/>
            <a:ext cx="10515600" cy="4904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источников информации рыночных данных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02275" y="1246393"/>
            <a:ext cx="11787447" cy="41857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algn="just"/>
            <a:r>
              <a:rPr lang="ru-RU" alt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Информационно-аналитические порталы правительства Санкт-Петербурга и Российской Федерации:</a:t>
            </a:r>
          </a:p>
          <a:p>
            <a:pPr marL="285750" algn="just"/>
            <a:r>
              <a:rPr lang="ru-RU" altLang="ru-RU" sz="1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https://portal.rosreestr.ru/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(портал </a:t>
            </a:r>
            <a:r>
              <a:rPr lang="ru-RU" altLang="ru-RU" sz="13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Росреестра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официальный сайт Федеральной службы государственной регистрации, кадастра и картографии - мониторинг рынка недвижимости РФ);</a:t>
            </a:r>
          </a:p>
          <a:p>
            <a:pPr marL="285750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https://фондимущества.рф/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(официальный сайт Фонда имущества Санкт-Петербурга - данные о результатах торгов).</a:t>
            </a:r>
          </a:p>
          <a:p>
            <a:pPr lvl="0" algn="just"/>
            <a:r>
              <a:rPr lang="ru-RU" altLang="ru-RU" sz="1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alt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 ресурсы данных об объектах недвижимости, реализуемых в ходе аукционных процедур и при прямой продаже по РФ: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just"/>
            <a:r>
              <a:rPr lang="ru-RU" altLang="ru-RU" sz="13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http://www.auction-house.ru/</a:t>
            </a:r>
            <a:r>
              <a:rPr lang="ru-RU" altLang="ru-RU" sz="13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(официальный сайт Российского аукционного дома - данные о результатах торгов РАД);</a:t>
            </a:r>
          </a:p>
          <a:p>
            <a:pPr marL="285750" lvl="0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http://www.sold-online.ru/</a:t>
            </a:r>
            <a:r>
              <a:rPr lang="ru-RU" altLang="ru-RU" sz="13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(карта объектов, реализуемых в ходе торгов и при прямой продаже РАД по РФ);</a:t>
            </a:r>
          </a:p>
          <a:p>
            <a:pPr marL="285750" lvl="0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http://www.bepspb.ru/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(Балтийская электронная торговая площадка, продажа ОН по РФ).</a:t>
            </a:r>
          </a:p>
          <a:p>
            <a:pPr lvl="0" algn="just"/>
            <a:r>
              <a:rPr lang="ru-RU" altLang="ru-RU" sz="1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altLang="ru-RU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Информационно-аналитические порталы и сайты компаний девелоперов, агентств недвижимости, реализующих объекты недвижимости преимущественно на территории Санкт-Петербурга и Ленинградской области: </a:t>
            </a:r>
            <a:endParaRPr lang="ru-RU" altLang="ru-RU" sz="13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http://www.emls.ru/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(портал информации агентств недвижимости, строительных компаний о продаже/аренде недвижимости);</a:t>
            </a:r>
          </a:p>
          <a:p>
            <a:pPr lvl="1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http://peterland.info/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(ведущий информационно-аналитический ресурс по земельной и коммерческой недвижимости);</a:t>
            </a:r>
          </a:p>
          <a:p>
            <a:pPr lvl="1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http://www.zemvopros.ru/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(информационный ресурс по земельной и коммерческой недвижимости);</a:t>
            </a:r>
          </a:p>
          <a:p>
            <a:pPr lvl="1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http://www.bn.ru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(портал/ журнал объявлений о продаже/ аренде недвижимости);</a:t>
            </a:r>
          </a:p>
          <a:p>
            <a:pPr lvl="1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http://komned.ru/search/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(портал/ журнал объявлений о продаже/ аренде недвижимости);</a:t>
            </a:r>
          </a:p>
          <a:p>
            <a:pPr lvl="1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http://reline.ru/sankt-peterburg/nedvizhimost/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(портал объявлений о продаже/ аренде недвижимости);</a:t>
            </a:r>
          </a:p>
          <a:p>
            <a:pPr lvl="1" algn="just"/>
            <a:r>
              <a:rPr lang="ru-RU" altLang="ru-RU" sz="1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http://www.zdspb.ru/realty/plots/ </a:t>
            </a:r>
            <a:r>
              <a:rPr lang="ru-RU" altLang="ru-RU" sz="13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(портал объявлений о продаже/ аренде недвижимости);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01480" y="77244"/>
            <a:ext cx="4989038" cy="68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bg2"/>
                </a:solidFill>
              </a:rPr>
              <a:t>Рыночные данные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8" name="Овал 7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</a:t>
              </a:r>
              <a:r>
                <a:rPr lang="en-US" sz="2400" dirty="0" smtClean="0"/>
                <a:t>4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3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6659980" y="3344380"/>
            <a:ext cx="4768994" cy="316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33" y="3509959"/>
            <a:ext cx="1110301" cy="1110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612" y="116542"/>
            <a:ext cx="10096774" cy="8150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/>
                </a:solidFill>
              </a:rPr>
              <a:t>Взаимодействие с органами государственной власти и организациями Санкт-Петербурга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53749" y="2344004"/>
            <a:ext cx="2762954" cy="88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СПб ГБУ «Кадастровая оценка»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36" y="3464559"/>
            <a:ext cx="1155701" cy="1155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00" y="3591559"/>
            <a:ext cx="901699" cy="901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39" y="3677225"/>
            <a:ext cx="901700" cy="90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71" y="3554587"/>
            <a:ext cx="1115890" cy="97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35" y="4855687"/>
            <a:ext cx="1017652" cy="10176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58" y="1514462"/>
            <a:ext cx="3418376" cy="7919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56" y="5036087"/>
            <a:ext cx="1094701" cy="10947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04" y="4865167"/>
            <a:ext cx="1164248" cy="1293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6" y="4797222"/>
            <a:ext cx="1319148" cy="1319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4291231" y="1830929"/>
            <a:ext cx="3335744" cy="1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783182" y="3344380"/>
            <a:ext cx="4768994" cy="30238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Соединительная линия уступом 36"/>
          <p:cNvCxnSpPr>
            <a:stCxn id="3" idx="1"/>
          </p:cNvCxnSpPr>
          <p:nvPr/>
        </p:nvCxnSpPr>
        <p:spPr>
          <a:xfrm rot="10800000" flipV="1">
            <a:off x="3213399" y="2788504"/>
            <a:ext cx="1440350" cy="499090"/>
          </a:xfrm>
          <a:prstGeom prst="bentConnector2">
            <a:avLst/>
          </a:prstGeom>
          <a:ln w="28575">
            <a:solidFill>
              <a:schemeClr val="bg2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3" idx="3"/>
            <a:endCxn id="34" idx="0"/>
          </p:cNvCxnSpPr>
          <p:nvPr/>
        </p:nvCxnSpPr>
        <p:spPr>
          <a:xfrm>
            <a:off x="7416703" y="2788504"/>
            <a:ext cx="1627774" cy="555876"/>
          </a:xfrm>
          <a:prstGeom prst="bentConnector2">
            <a:avLst/>
          </a:prstGeom>
          <a:ln w="28575">
            <a:solidFill>
              <a:schemeClr val="bg2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95" y="1464357"/>
            <a:ext cx="2204568" cy="89625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29" name="Овал 28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</a:t>
              </a:r>
              <a:r>
                <a:rPr lang="en-US" sz="2400" dirty="0" smtClean="0"/>
                <a:t>5</a:t>
              </a:r>
              <a:endParaRPr lang="ru-RU" sz="2400" dirty="0"/>
            </a:p>
          </p:txBody>
        </p:sp>
      </p:grpSp>
      <p:cxnSp>
        <p:nvCxnSpPr>
          <p:cNvPr id="15" name="Соединительная линия уступом 14"/>
          <p:cNvCxnSpPr>
            <a:stCxn id="7" idx="3"/>
            <a:endCxn id="12" idx="1"/>
          </p:cNvCxnSpPr>
          <p:nvPr/>
        </p:nvCxnSpPr>
        <p:spPr>
          <a:xfrm flipV="1">
            <a:off x="4269963" y="1910444"/>
            <a:ext cx="3426995" cy="2041"/>
          </a:xfrm>
          <a:prstGeom prst="bentConnector3">
            <a:avLst/>
          </a:prstGeom>
          <a:ln>
            <a:solidFill>
              <a:schemeClr val="bg2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3" idx="0"/>
          </p:cNvCxnSpPr>
          <p:nvPr/>
        </p:nvCxnSpPr>
        <p:spPr>
          <a:xfrm rot="5400000" flipH="1" flipV="1">
            <a:off x="6708020" y="1372046"/>
            <a:ext cx="299165" cy="1644753"/>
          </a:xfrm>
          <a:prstGeom prst="bentConnector2">
            <a:avLst/>
          </a:prstGeom>
          <a:ln>
            <a:solidFill>
              <a:schemeClr val="bg2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sport.lenobl.ru/friend/t/image010_b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2600" y="3677225"/>
            <a:ext cx="1617052" cy="9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4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4140" y="76199"/>
            <a:ext cx="11043715" cy="675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bg2"/>
                </a:solidFill>
              </a:rPr>
              <a:t>Промежуточные результаты деятельности учреждения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0191" y="904240"/>
            <a:ext cx="11211615" cy="467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На основе пробной выгрузки проведена группировка объектов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Все объекты </a:t>
            </a:r>
            <a:r>
              <a:rPr lang="ru-RU" b="1" dirty="0" err="1">
                <a:solidFill>
                  <a:schemeClr val="accent2"/>
                </a:solidFill>
              </a:rPr>
              <a:t>геокодированы</a:t>
            </a:r>
            <a:r>
              <a:rPr lang="ru-RU" b="1" dirty="0">
                <a:solidFill>
                  <a:schemeClr val="bg2"/>
                </a:solidFill>
              </a:rPr>
              <a:t> (за редким исключением)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Собрана рыночная информация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Собраны дополнительные сведения об объектах оценки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Создана база </a:t>
            </a:r>
            <a:r>
              <a:rPr lang="ru-RU" b="1" dirty="0">
                <a:solidFill>
                  <a:schemeClr val="accent2"/>
                </a:solidFill>
              </a:rPr>
              <a:t>строительных</a:t>
            </a:r>
            <a:r>
              <a:rPr lang="ru-RU" b="1" dirty="0">
                <a:solidFill>
                  <a:schemeClr val="bg2"/>
                </a:solidFill>
              </a:rPr>
              <a:t> аналогов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Определены методы оценки для каждого вида ОН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b="1" dirty="0">
                <a:solidFill>
                  <a:schemeClr val="bg2"/>
                </a:solidFill>
              </a:rPr>
              <a:t>Завершаются работы по созданию проекта отчета: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Дорабатываются программные модули 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Производится анализ полученных результатов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Уточняются модели оценки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2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b="1" dirty="0">
                <a:solidFill>
                  <a:schemeClr val="bg2"/>
                </a:solidFill>
              </a:rPr>
              <a:t>Продолжаются </a:t>
            </a:r>
            <a:r>
              <a:rPr lang="ru-RU" b="1" dirty="0">
                <a:solidFill>
                  <a:schemeClr val="accent2"/>
                </a:solidFill>
              </a:rPr>
              <a:t>работы по созданию комплексной автоматизированной системы ГБУ (КАС ГБУ)</a:t>
            </a:r>
            <a:r>
              <a:rPr lang="ru-RU" b="1" dirty="0">
                <a:solidFill>
                  <a:schemeClr val="bg2"/>
                </a:solidFill>
              </a:rPr>
              <a:t> с целью автоматизации определения КС новых объектов, ведения истории по всем объектам недвижимости. В системе предусматривается разграничение доступа и хранение документов.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9" name="Овал 8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</a:t>
              </a:r>
              <a:r>
                <a:rPr lang="en-US" sz="2400" dirty="0" smtClean="0"/>
                <a:t>6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70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91273" y="-87187"/>
            <a:ext cx="3009450" cy="866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</a:rPr>
              <a:t>проблемы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82633" y="714895"/>
            <a:ext cx="11610209" cy="4696689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Отсутствует концепция налогообложения и ГКО, отсюда «метания» законодателя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Отсутствует обязанность ИОГВ и др. организаций предоставлять информацию 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Отсутствие информации о налогоплательщиках не позволяет обосновать ставки налога, а также не обеспечивает в будущем возможность оценки единых объектов недвижимости и производственных комплексов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Низкое качество информации в ЕГРН и отсутствие механизма его повышения с помощью ГБУ. Вариант исправления ситуации – создание аналога ЕГРН в ГБУ. По этому пути пошла Москва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 err="1">
                <a:solidFill>
                  <a:schemeClr val="bg2"/>
                </a:solidFill>
              </a:rPr>
              <a:t>Недоработанность</a:t>
            </a:r>
            <a:r>
              <a:rPr lang="ru-RU" b="1" dirty="0">
                <a:solidFill>
                  <a:schemeClr val="bg2"/>
                </a:solidFill>
              </a:rPr>
              <a:t> и </a:t>
            </a:r>
            <a:r>
              <a:rPr lang="ru-RU" b="1" dirty="0" err="1">
                <a:solidFill>
                  <a:schemeClr val="bg2"/>
                </a:solidFill>
              </a:rPr>
              <a:t>нереализуемость</a:t>
            </a:r>
            <a:r>
              <a:rPr lang="ru-RU" b="1" dirty="0">
                <a:solidFill>
                  <a:schemeClr val="bg2"/>
                </a:solidFill>
              </a:rPr>
              <a:t> требований Методических указаний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Отсутствие специального программного обеспечения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Отсутствие системы подготовки специалистов по ГКО и требований к квалификации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Несовершенство механизма оспаривания. Предлагаемые варианты не выдерживают критики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10" name="Овал 9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</a:t>
              </a:r>
              <a:r>
                <a:rPr lang="en-US" sz="2400" dirty="0" smtClean="0"/>
                <a:t>7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19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pic>
        <p:nvPicPr>
          <p:cNvPr id="1026" name="Picture 2" descr="https://static-eu.insales.ru/images/products/1/301/100106541/large_Gribovski-oc-ned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29" y="1193533"/>
            <a:ext cx="3715352" cy="37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4952" y="444387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+mj-lt"/>
              </a:rPr>
              <a:t>Теория оценки</a:t>
            </a:r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 </a:t>
            </a:r>
            <a:endParaRPr lang="ru-RU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4527" y="5082988"/>
            <a:ext cx="4394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  <a:latin typeface="+mj-lt"/>
              </a:rPr>
              <a:t>ООО «Про-</a:t>
            </a:r>
            <a:r>
              <a:rPr lang="ru-RU" sz="2800" b="1" dirty="0" err="1">
                <a:solidFill>
                  <a:schemeClr val="bg2"/>
                </a:solidFill>
                <a:latin typeface="+mj-lt"/>
              </a:rPr>
              <a:t>Аппрайзер</a:t>
            </a:r>
            <a:r>
              <a:rPr lang="ru-RU" sz="2800" b="1" dirty="0">
                <a:solidFill>
                  <a:schemeClr val="bg2"/>
                </a:solidFill>
                <a:latin typeface="+mj-lt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2298" y="5708884"/>
            <a:ext cx="33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cap="all" dirty="0" smtClean="0">
                <a:solidFill>
                  <a:schemeClr val="bg2"/>
                </a:solidFill>
                <a:latin typeface="+mj-lt"/>
              </a:rPr>
              <a:t>+7 </a:t>
            </a:r>
            <a:r>
              <a:rPr lang="ru-RU" sz="2800" b="1" cap="all" dirty="0">
                <a:solidFill>
                  <a:schemeClr val="bg2"/>
                </a:solidFill>
                <a:latin typeface="+mj-lt"/>
              </a:rPr>
              <a:t>(499) 3-509-709</a:t>
            </a:r>
            <a:endParaRPr lang="ru-RU" sz="2800" b="1" i="0" cap="all" dirty="0">
              <a:solidFill>
                <a:schemeClr val="bg2"/>
              </a:solidFill>
              <a:effectLst/>
              <a:latin typeface="+mj-lt"/>
            </a:endParaRPr>
          </a:p>
        </p:txBody>
      </p:sp>
      <p:pic>
        <p:nvPicPr>
          <p:cNvPr id="8" name="Picture 2" descr="https://static-eu.insales.ru/images/products/1/3743/96038559/large_math-m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79" y="1193533"/>
            <a:ext cx="4053687" cy="37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35343" y="5082988"/>
            <a:ext cx="4716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  <a:latin typeface="+mj-lt"/>
              </a:rPr>
              <a:t>http://pro-appraiser.com/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2516" y="444387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+mj-lt"/>
              </a:rPr>
              <a:t>Математика оценки</a:t>
            </a:r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 </a:t>
            </a:r>
            <a:endParaRPr lang="ru-RU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28794" y="5606208"/>
            <a:ext cx="4387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info@pro-appraiser.com</a:t>
            </a:r>
            <a:endParaRPr lang="ru-RU" sz="2800" b="1" dirty="0">
              <a:solidFill>
                <a:schemeClr val="bg2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13" name="Овал 12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28117" y="105203"/>
              <a:ext cx="30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96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971236" y="133481"/>
            <a:ext cx="4249526" cy="866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</a:rPr>
              <a:t>ВОПРОСЫ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26268" y="1098644"/>
            <a:ext cx="11277803" cy="4500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Можно ли надеяться на улучшение качества кадастровой оценки при отсутствии дополнительной информации по объектам недвижимости и обязанности передавать имеющуюся информацию в ГБУ?</a:t>
            </a:r>
          </a:p>
          <a:p>
            <a:pPr marL="342900" indent="-342900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Кто отвечает за обоснование ставок налога в существующей системе налогообложения? Кто может?</a:t>
            </a:r>
          </a:p>
          <a:p>
            <a:pPr marL="342900" indent="-342900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Смогут ли ГБУ эффективно общаться с </a:t>
            </a:r>
            <a:r>
              <a:rPr lang="ru-RU" b="1" dirty="0" err="1">
                <a:solidFill>
                  <a:schemeClr val="bg2"/>
                </a:solidFill>
              </a:rPr>
              <a:t>Росреестром</a:t>
            </a:r>
            <a:r>
              <a:rPr lang="ru-RU" b="1" dirty="0">
                <a:solidFill>
                  <a:schemeClr val="bg2"/>
                </a:solidFill>
              </a:rPr>
              <a:t> при отсутствии утвержденной схемы взаимодействия?</a:t>
            </a:r>
          </a:p>
          <a:p>
            <a:pPr marL="342900" indent="-342900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Будет ли кадастровая оценка проводиться одинаково по единой для всех, но не протестированной Методике? Например, мнения разделились вычитать ли земельную составляющую из стоимости квартир.</a:t>
            </a:r>
          </a:p>
          <a:p>
            <a:pPr marL="342900" indent="-342900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Почему рыночные данные собирает ГБУ, а анализ снижения уровня рынка должен делать </a:t>
            </a:r>
            <a:r>
              <a:rPr lang="ru-RU" b="1" dirty="0" err="1">
                <a:solidFill>
                  <a:schemeClr val="bg2"/>
                </a:solidFill>
              </a:rPr>
              <a:t>Росреестр</a:t>
            </a:r>
            <a:r>
              <a:rPr lang="ru-RU" b="1" dirty="0">
                <a:solidFill>
                  <a:schemeClr val="bg2"/>
                </a:solidFill>
              </a:rPr>
              <a:t>?</a:t>
            </a:r>
          </a:p>
          <a:p>
            <a:pPr marL="342900" indent="-342900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Сможет ли ГБУ проводить, по сути, экспертизу рыночных отчетов и участвовать стороной в оспаривании, если к работникам ГБУ не предъявляются соответствующие квалификационные требования?</a:t>
            </a:r>
          </a:p>
          <a:p>
            <a:pPr marL="342900" indent="-342900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Без информации о собственности возможно ли проведение работ по обоснованию ставок налога и выявлению налогоплательщиков, уклоняющихся от регистрации недвижимости?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5" name="Овал 4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</a:t>
              </a:r>
              <a:r>
                <a:rPr lang="en-US" sz="2400" dirty="0" smtClean="0"/>
                <a:t>8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09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426517" y="1005840"/>
            <a:ext cx="10662661" cy="433924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200" b="1" dirty="0">
                <a:solidFill>
                  <a:schemeClr val="bg2"/>
                </a:solidFill>
              </a:rPr>
              <a:t>Организовать </a:t>
            </a:r>
            <a:r>
              <a:rPr lang="ru-RU" sz="2200" b="1" dirty="0">
                <a:solidFill>
                  <a:srgbClr val="FF0000"/>
                </a:solidFill>
              </a:rPr>
              <a:t>национальную ассоциацию кадастровых </a:t>
            </a:r>
            <a:r>
              <a:rPr lang="ru-RU" sz="2200" b="1" dirty="0" smtClean="0">
                <a:solidFill>
                  <a:srgbClr val="FF0000"/>
                </a:solidFill>
              </a:rPr>
              <a:t>оценщиков </a:t>
            </a:r>
            <a:r>
              <a:rPr lang="ru-RU" sz="2200" b="1" dirty="0" smtClean="0">
                <a:solidFill>
                  <a:schemeClr val="bg2"/>
                </a:solidFill>
              </a:rPr>
              <a:t>для: </a:t>
            </a:r>
          </a:p>
          <a:p>
            <a:pPr lvl="1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обмена </a:t>
            </a:r>
            <a:r>
              <a:rPr lang="ru-RU" sz="2000" b="1" dirty="0">
                <a:solidFill>
                  <a:schemeClr val="bg2"/>
                </a:solidFill>
              </a:rPr>
              <a:t>опытом, </a:t>
            </a:r>
            <a:endParaRPr lang="ru-RU" sz="2000" b="1" dirty="0" smtClean="0">
              <a:solidFill>
                <a:schemeClr val="bg2"/>
              </a:solidFill>
            </a:endParaRPr>
          </a:p>
          <a:p>
            <a:pPr lvl="1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обсуждения новых идей,</a:t>
            </a:r>
          </a:p>
          <a:p>
            <a:pPr lvl="1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подготовки </a:t>
            </a:r>
            <a:r>
              <a:rPr lang="ru-RU" sz="2000" b="1" dirty="0">
                <a:solidFill>
                  <a:schemeClr val="bg2"/>
                </a:solidFill>
              </a:rPr>
              <a:t>совместных решений, </a:t>
            </a:r>
            <a:endParaRPr lang="ru-RU" sz="2000" b="1" dirty="0" smtClean="0">
              <a:solidFill>
                <a:schemeClr val="bg2"/>
              </a:solidFill>
            </a:endParaRPr>
          </a:p>
          <a:p>
            <a:pPr lvl="1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сбора статистики, </a:t>
            </a:r>
          </a:p>
          <a:p>
            <a:pPr lvl="1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выявления проблем оценки,</a:t>
            </a:r>
          </a:p>
          <a:p>
            <a:pPr lvl="1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/>
                </a:solidFill>
              </a:rPr>
              <a:t>и др. </a:t>
            </a:r>
            <a:endParaRPr lang="ru-RU" sz="2000" b="1" dirty="0">
              <a:solidFill>
                <a:schemeClr val="bg2"/>
              </a:solidFill>
            </a:endParaRPr>
          </a:p>
          <a:p>
            <a:pPr algn="just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200" b="1" dirty="0">
                <a:solidFill>
                  <a:schemeClr val="bg2"/>
                </a:solidFill>
              </a:rPr>
              <a:t>Предложить МЭР заказать НИР на тему: Разработка предложений по созданию оптимальной системы налогообложения и подсистемы кадастровой оценки. Зарубежный опыт, варианты построения системы, </a:t>
            </a:r>
            <a:r>
              <a:rPr lang="ru-RU" sz="2200" b="1" dirty="0" err="1">
                <a:solidFill>
                  <a:schemeClr val="bg2"/>
                </a:solidFill>
              </a:rPr>
              <a:t>этапность</a:t>
            </a:r>
            <a:r>
              <a:rPr lang="ru-RU" sz="2200" b="1" dirty="0">
                <a:solidFill>
                  <a:schemeClr val="bg2"/>
                </a:solidFill>
              </a:rPr>
              <a:t>, функциональная и информационная структура.</a:t>
            </a:r>
          </a:p>
          <a:p>
            <a:pPr algn="just"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200" b="1" dirty="0">
                <a:solidFill>
                  <a:schemeClr val="bg2"/>
                </a:solidFill>
              </a:rPr>
              <a:t>Необходимо создать новую редакцию Методических указаний по оценке каждого вида объекта недвижимости, а также СПО, которое реализует требования Методических указаний, но не в инициативном порядке и не «с помощью зала».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96704" y="76200"/>
            <a:ext cx="3798590" cy="866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</a:rPr>
              <a:t>Предложения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6" name="Овал 5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1</a:t>
              </a:r>
              <a:r>
                <a:rPr lang="en-US" sz="2400" dirty="0" smtClean="0"/>
                <a:t>9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794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7130" y="76200"/>
            <a:ext cx="5276714" cy="8531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Исторические даты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6903" y="979200"/>
            <a:ext cx="11197169" cy="4548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r>
              <a:rPr lang="ru-RU" sz="1600" b="1" dirty="0">
                <a:solidFill>
                  <a:schemeClr val="bg2"/>
                </a:solidFill>
              </a:rPr>
              <a:t>3 июля 2016 года</a:t>
            </a:r>
            <a:r>
              <a:rPr lang="ru-RU" sz="1600" dirty="0">
                <a:solidFill>
                  <a:schemeClr val="bg2"/>
                </a:solidFill>
              </a:rPr>
              <a:t> принят Федеральный закон № 237 «О государственной кадастровой оценке»</a:t>
            </a:r>
          </a:p>
          <a:p>
            <a:pPr>
              <a:buClr>
                <a:schemeClr val="bg2"/>
              </a:buClr>
            </a:pPr>
            <a:r>
              <a:rPr lang="ru-RU" sz="1600" dirty="0">
                <a:solidFill>
                  <a:schemeClr val="bg2"/>
                </a:solidFill>
              </a:rPr>
              <a:t>В </a:t>
            </a:r>
            <a:r>
              <a:rPr lang="ru-RU" sz="1600" b="1" dirty="0">
                <a:solidFill>
                  <a:schemeClr val="bg2"/>
                </a:solidFill>
              </a:rPr>
              <a:t>декабре 2016 года</a:t>
            </a:r>
            <a:r>
              <a:rPr lang="ru-RU" sz="1600" dirty="0">
                <a:solidFill>
                  <a:schemeClr val="bg2"/>
                </a:solidFill>
              </a:rPr>
              <a:t> создано Санкт-Петербургское государственное бюджетное учреждение «Городское управление кадастровой оценки», подведомственное Комитету имущественных отношений Санкт-Петербурга (КИО)</a:t>
            </a:r>
          </a:p>
          <a:p>
            <a:pPr>
              <a:buClr>
                <a:schemeClr val="bg2"/>
              </a:buClr>
            </a:pPr>
            <a:r>
              <a:rPr lang="ru-RU" sz="1600" b="1" dirty="0">
                <a:solidFill>
                  <a:schemeClr val="bg2"/>
                </a:solidFill>
              </a:rPr>
              <a:t>1 февраля 2017 года</a:t>
            </a:r>
            <a:r>
              <a:rPr lang="ru-RU" sz="1600" dirty="0">
                <a:solidFill>
                  <a:schemeClr val="bg2"/>
                </a:solidFill>
              </a:rPr>
              <a:t> назначен руководитель ГБУ</a:t>
            </a:r>
          </a:p>
          <a:p>
            <a:pPr>
              <a:buClr>
                <a:schemeClr val="bg2"/>
              </a:buClr>
            </a:pPr>
            <a:r>
              <a:rPr lang="ru-RU" sz="1600" b="1" dirty="0">
                <a:solidFill>
                  <a:schemeClr val="bg2"/>
                </a:solidFill>
              </a:rPr>
              <a:t>17 апреля 2017 года </a:t>
            </a:r>
            <a:r>
              <a:rPr lang="ru-RU" sz="1600" dirty="0">
                <a:solidFill>
                  <a:schemeClr val="bg2"/>
                </a:solidFill>
              </a:rPr>
              <a:t>началось заполнение штата</a:t>
            </a:r>
          </a:p>
          <a:p>
            <a:pPr>
              <a:buClr>
                <a:schemeClr val="bg2"/>
              </a:buClr>
            </a:pPr>
            <a:r>
              <a:rPr lang="ru-RU" sz="1600" dirty="0">
                <a:solidFill>
                  <a:schemeClr val="bg2"/>
                </a:solidFill>
              </a:rPr>
              <a:t>С </a:t>
            </a:r>
            <a:r>
              <a:rPr lang="ru-RU" sz="1600" b="1" dirty="0">
                <a:solidFill>
                  <a:schemeClr val="bg2"/>
                </a:solidFill>
              </a:rPr>
              <a:t>апреля 2017 года </a:t>
            </a:r>
            <a:r>
              <a:rPr lang="ru-RU" sz="1600" dirty="0">
                <a:solidFill>
                  <a:schemeClr val="bg2"/>
                </a:solidFill>
              </a:rPr>
              <a:t>началась подготовка к проведению ГКО</a:t>
            </a:r>
          </a:p>
          <a:p>
            <a:pPr>
              <a:buClr>
                <a:schemeClr val="bg2"/>
              </a:buClr>
            </a:pPr>
            <a:r>
              <a:rPr lang="ru-RU" sz="1600" dirty="0">
                <a:solidFill>
                  <a:schemeClr val="bg2"/>
                </a:solidFill>
              </a:rPr>
              <a:t>Приказ КИО «О проведении государственной кадастровой оценки» от </a:t>
            </a:r>
            <a:r>
              <a:rPr lang="ru-RU" sz="1600" b="1" dirty="0">
                <a:solidFill>
                  <a:schemeClr val="bg2"/>
                </a:solidFill>
              </a:rPr>
              <a:t>25.04.2017 № 35-п</a:t>
            </a:r>
          </a:p>
          <a:p>
            <a:pPr>
              <a:buClr>
                <a:schemeClr val="bg2"/>
              </a:buClr>
            </a:pPr>
            <a:r>
              <a:rPr lang="ru-RU" sz="1600" dirty="0">
                <a:solidFill>
                  <a:schemeClr val="bg2"/>
                </a:solidFill>
              </a:rPr>
              <a:t>Перечень объектов оценки получен ГБУ </a:t>
            </a:r>
            <a:r>
              <a:rPr lang="ru-RU" sz="1600" b="1" dirty="0">
                <a:solidFill>
                  <a:schemeClr val="bg2"/>
                </a:solidFill>
              </a:rPr>
              <a:t>20.02.2018</a:t>
            </a:r>
          </a:p>
          <a:p>
            <a:pPr>
              <a:buClr>
                <a:schemeClr val="bg2"/>
              </a:buClr>
            </a:pPr>
            <a:r>
              <a:rPr lang="ru-RU" sz="1600" dirty="0">
                <a:solidFill>
                  <a:schemeClr val="bg2"/>
                </a:solidFill>
              </a:rPr>
              <a:t>В </a:t>
            </a:r>
            <a:r>
              <a:rPr lang="ru-RU" sz="1600" b="1" dirty="0">
                <a:solidFill>
                  <a:schemeClr val="bg2"/>
                </a:solidFill>
              </a:rPr>
              <a:t>апреле 2018 года </a:t>
            </a:r>
            <a:r>
              <a:rPr lang="ru-RU" sz="1600" dirty="0">
                <a:solidFill>
                  <a:schemeClr val="bg2"/>
                </a:solidFill>
              </a:rPr>
              <a:t>была завершена группировка объектов, передана на согласование в КИО и муниципальные образования</a:t>
            </a:r>
          </a:p>
          <a:p>
            <a:pPr>
              <a:buClr>
                <a:schemeClr val="bg2"/>
              </a:buClr>
            </a:pPr>
            <a:r>
              <a:rPr lang="ru-RU" sz="1600" dirty="0">
                <a:solidFill>
                  <a:schemeClr val="bg2"/>
                </a:solidFill>
              </a:rPr>
              <a:t>В </a:t>
            </a:r>
            <a:r>
              <a:rPr lang="ru-RU" sz="1600" b="1" dirty="0">
                <a:solidFill>
                  <a:schemeClr val="bg2"/>
                </a:solidFill>
              </a:rPr>
              <a:t>первой половине июня 2018 года </a:t>
            </a:r>
            <a:r>
              <a:rPr lang="ru-RU" sz="1600" dirty="0">
                <a:solidFill>
                  <a:schemeClr val="bg2"/>
                </a:solidFill>
              </a:rPr>
              <a:t>планируется разместить проект отчета о ГКО</a:t>
            </a:r>
          </a:p>
          <a:p>
            <a:pPr>
              <a:buClr>
                <a:schemeClr val="bg2"/>
              </a:buClr>
            </a:pPr>
            <a:r>
              <a:rPr lang="ru-RU" sz="1600" dirty="0">
                <a:solidFill>
                  <a:schemeClr val="bg2"/>
                </a:solidFill>
              </a:rPr>
              <a:t>К </a:t>
            </a:r>
            <a:r>
              <a:rPr lang="ru-RU" sz="1600" b="1" dirty="0">
                <a:solidFill>
                  <a:schemeClr val="bg2"/>
                </a:solidFill>
              </a:rPr>
              <a:t>середине октября 2018 года </a:t>
            </a:r>
            <a:r>
              <a:rPr lang="ru-RU" sz="1600" dirty="0">
                <a:solidFill>
                  <a:schemeClr val="bg2"/>
                </a:solidFill>
              </a:rPr>
              <a:t>планируется сдать отчет о ГКО</a:t>
            </a:r>
          </a:p>
          <a:p>
            <a:pPr>
              <a:buClr>
                <a:schemeClr val="bg2"/>
              </a:buClr>
            </a:pPr>
            <a:endParaRPr lang="ru-RU" sz="1600" dirty="0">
              <a:solidFill>
                <a:schemeClr val="bg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7" name="Овал 6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28117" y="105203"/>
              <a:ext cx="30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211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4000">
              <a:schemeClr val="tx1"/>
            </a:gs>
            <a:gs pos="97000">
              <a:srgbClr val="D7E9F3"/>
            </a:gs>
            <a:gs pos="53000">
              <a:srgbClr val="D7E9F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E0E2B-D2B2-4F9B-85A6-1E112200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875" b="23058"/>
          <a:stretch/>
        </p:blipFill>
        <p:spPr>
          <a:xfrm>
            <a:off x="0" y="5079076"/>
            <a:ext cx="12191999" cy="17789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1840" y="1489705"/>
            <a:ext cx="7839105" cy="117924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bg2"/>
                </a:solidFill>
              </a:rPr>
              <a:t>Спасибо за внимание!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36266" y="3578596"/>
            <a:ext cx="744807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СПб ГБУ «Кадастровая оценка»</a:t>
            </a:r>
            <a:endParaRPr lang="en-US" altLang="ru-RU" sz="2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Санкт-Петербург, ул. Зодчего Росси, д. 1-3, 6 подъезд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Тел. </a:t>
            </a:r>
            <a:r>
              <a:rPr lang="en-US" altLang="ru-RU" sz="2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+7</a:t>
            </a:r>
            <a:r>
              <a:rPr lang="ru-RU" altLang="ru-RU" sz="2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 (812) 644-51-48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Сайт: </a:t>
            </a:r>
            <a:r>
              <a:rPr lang="en-US" alt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www.guko.commim.gov.spb.ru</a:t>
            </a:r>
            <a:endParaRPr lang="ru-RU" altLang="ru-RU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60814"/>
            <a:ext cx="3048157" cy="30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503" y="123177"/>
            <a:ext cx="8610991" cy="76739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Направления работы учреждения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7" y="1748957"/>
            <a:ext cx="2474670" cy="2103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7855" y="120515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Набор штата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7" y="4455206"/>
            <a:ext cx="2403070" cy="18360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818" y="3949595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Обеспечение рабочих мест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3" y="1850945"/>
            <a:ext cx="2345494" cy="1759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375207" y="1205153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Обучение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61" y="4455206"/>
            <a:ext cx="2235409" cy="16803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89033" y="3942066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Создание базы объектов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533" y="1767633"/>
            <a:ext cx="2611287" cy="19584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63387" y="1194488"/>
            <a:ext cx="35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Разработка методов оценки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24" y="4455206"/>
            <a:ext cx="2344670" cy="1758502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8264041" y="3847378"/>
            <a:ext cx="292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Решение возникающих</a:t>
            </a:r>
            <a:br>
              <a:rPr lang="ru-RU" b="1" dirty="0">
                <a:solidFill>
                  <a:schemeClr val="bg2"/>
                </a:solidFill>
              </a:rPr>
            </a:br>
            <a:r>
              <a:rPr lang="ru-RU" b="1" dirty="0">
                <a:solidFill>
                  <a:schemeClr val="bg2"/>
                </a:solidFill>
              </a:rPr>
              <a:t>спорных вопросов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21" name="Овал 20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28117" y="105203"/>
              <a:ext cx="30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82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916" y="105203"/>
            <a:ext cx="6258166" cy="847724"/>
          </a:xfrm>
        </p:spPr>
        <p:txBody>
          <a:bodyPr/>
          <a:lstStyle/>
          <a:p>
            <a:r>
              <a:rPr lang="ru-RU" b="1" dirty="0">
                <a:solidFill>
                  <a:schemeClr val="bg2"/>
                </a:solidFill>
              </a:rPr>
              <a:t>Структура организации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72895"/>
              </p:ext>
            </p:extLst>
          </p:nvPr>
        </p:nvGraphicFramePr>
        <p:xfrm>
          <a:off x="180324" y="1116817"/>
          <a:ext cx="10439931" cy="474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8" name="Овал 7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28117" y="105203"/>
              <a:ext cx="30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60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6447" y="346200"/>
            <a:ext cx="4687938" cy="8667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Сайт </a:t>
            </a:r>
            <a:r>
              <a:rPr lang="ru-RU" b="1" dirty="0" smtClean="0">
                <a:solidFill>
                  <a:schemeClr val="bg2"/>
                </a:solidFill>
              </a:rPr>
              <a:t>учреждения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en-US" sz="2700" b="1" cap="none" dirty="0">
                <a:solidFill>
                  <a:schemeClr val="bg2"/>
                </a:solidFill>
              </a:rPr>
              <a:t>http://www.ko.spb.ru/</a:t>
            </a:r>
            <a:endParaRPr lang="ru-RU" sz="2700" b="1" cap="none" dirty="0">
              <a:solidFill>
                <a:schemeClr val="bg2"/>
              </a:solidFill>
            </a:endParaRPr>
          </a:p>
        </p:txBody>
      </p:sp>
      <p:pic>
        <p:nvPicPr>
          <p:cNvPr id="10" name="Объект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b="4137"/>
          <a:stretch/>
        </p:blipFill>
        <p:spPr>
          <a:xfrm>
            <a:off x="7283126" y="2019045"/>
            <a:ext cx="4427505" cy="220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92972" y="1477794"/>
            <a:ext cx="11186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Основная цель: в максимальной степени информирование населения и уменьшение потока обращений в ГБУ</a:t>
            </a:r>
          </a:p>
          <a:p>
            <a:endParaRPr lang="ru-RU" b="1" dirty="0">
              <a:solidFill>
                <a:schemeClr val="bg2"/>
              </a:solidFill>
            </a:endParaRP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Представление ГБУ, информация о ГБУ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Размещение проекта отчета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Разъяснения и информирование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Публикация нормативных документов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Комментарии к нормативным документам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Подробные инструкции что делать интересанту в тех или иных случаях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Развернутая информация по объектам недвижимости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Ответы на часто задаваемые вопросы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Рекомендации интересантам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Обсуждение спорных вопросов</a:t>
            </a:r>
          </a:p>
          <a:p>
            <a:pPr marL="342900" indent="-342900">
              <a:buFont typeface="Wingdings 3" panose="05040102010807070707" pitchFamily="18" charset="2"/>
              <a:buChar char=""/>
            </a:pPr>
            <a:r>
              <a:rPr lang="ru-RU" b="1" dirty="0">
                <a:solidFill>
                  <a:schemeClr val="bg2"/>
                </a:solidFill>
              </a:rPr>
              <a:t>Контакты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6" name="Овал 5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28117" y="105203"/>
              <a:ext cx="30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80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9919" y="110198"/>
            <a:ext cx="4312158" cy="6964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</a:rPr>
              <a:t>Объекты оценки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66571" y="910752"/>
            <a:ext cx="9458855" cy="457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800" b="1" dirty="0">
                <a:solidFill>
                  <a:schemeClr val="bg2"/>
                </a:solidFill>
              </a:rPr>
              <a:t>Земельные участки (147 014)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800" b="1" dirty="0">
                <a:solidFill>
                  <a:schemeClr val="bg2"/>
                </a:solidFill>
              </a:rPr>
              <a:t>Здания (</a:t>
            </a:r>
            <a:r>
              <a:rPr lang="en-US" sz="2800" b="1" dirty="0">
                <a:solidFill>
                  <a:schemeClr val="bg2"/>
                </a:solidFill>
              </a:rPr>
              <a:t>11</a:t>
            </a:r>
            <a:r>
              <a:rPr lang="ru-RU" sz="2800" b="1" dirty="0">
                <a:solidFill>
                  <a:schemeClr val="bg2"/>
                </a:solidFill>
              </a:rPr>
              <a:t>6 023)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800" b="1" dirty="0">
                <a:solidFill>
                  <a:schemeClr val="bg2"/>
                </a:solidFill>
              </a:rPr>
              <a:t>Сооружения (</a:t>
            </a:r>
            <a:r>
              <a:rPr lang="en-US" sz="2800" b="1" dirty="0">
                <a:solidFill>
                  <a:schemeClr val="bg2"/>
                </a:solidFill>
              </a:rPr>
              <a:t>12</a:t>
            </a:r>
            <a:r>
              <a:rPr lang="ru-RU" sz="2800" b="1" dirty="0">
                <a:solidFill>
                  <a:schemeClr val="bg2"/>
                </a:solidFill>
              </a:rPr>
              <a:t> 883)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800" b="1" dirty="0">
                <a:solidFill>
                  <a:schemeClr val="bg2"/>
                </a:solidFill>
              </a:rPr>
              <a:t>Объекты незавершенного строительства (1 202)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800" b="1" dirty="0">
                <a:solidFill>
                  <a:schemeClr val="bg2"/>
                </a:solidFill>
              </a:rPr>
              <a:t>Жилые помещения (</a:t>
            </a:r>
            <a:r>
              <a:rPr lang="en-US" sz="2800" b="1" dirty="0">
                <a:solidFill>
                  <a:schemeClr val="bg2"/>
                </a:solidFill>
              </a:rPr>
              <a:t>2 </a:t>
            </a:r>
            <a:r>
              <a:rPr lang="ru-RU" sz="2800" b="1" dirty="0">
                <a:solidFill>
                  <a:schemeClr val="bg2"/>
                </a:solidFill>
              </a:rPr>
              <a:t>248 210)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800" b="1" dirty="0">
                <a:solidFill>
                  <a:schemeClr val="bg2"/>
                </a:solidFill>
              </a:rPr>
              <a:t>Нежилые помещения (503 039)</a:t>
            </a:r>
          </a:p>
          <a:p>
            <a:pPr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2800" b="1" dirty="0">
                <a:solidFill>
                  <a:schemeClr val="bg2"/>
                </a:solidFill>
              </a:rPr>
              <a:t>Машино-места (2 962)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sz="2800" b="1" dirty="0">
                <a:solidFill>
                  <a:schemeClr val="bg2"/>
                </a:solidFill>
              </a:rPr>
              <a:t>Всего: 3 031 333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8" name="Овал 7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28117" y="105203"/>
              <a:ext cx="30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3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553" y="1066801"/>
            <a:ext cx="9667309" cy="4114800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</a:pPr>
            <a:r>
              <a:rPr lang="ru-RU" sz="2400" b="1" dirty="0">
                <a:solidFill>
                  <a:schemeClr val="bg2"/>
                </a:solidFill>
              </a:rPr>
              <a:t>Сравнительный  - квартиры, нежилые помещения в МКД</a:t>
            </a:r>
          </a:p>
          <a:p>
            <a:pPr>
              <a:buClr>
                <a:schemeClr val="bg2"/>
              </a:buClr>
            </a:pPr>
            <a:endParaRPr lang="ru-RU" sz="2400" b="1" dirty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</a:pPr>
            <a:r>
              <a:rPr lang="ru-RU" sz="2400" b="1" dirty="0">
                <a:solidFill>
                  <a:schemeClr val="bg2"/>
                </a:solidFill>
              </a:rPr>
              <a:t>Затратный  - объекты капитального строительства, сооружения, объекты незавершенного строительства, помещения в нежилых зданиях</a:t>
            </a:r>
          </a:p>
          <a:p>
            <a:pPr>
              <a:buClr>
                <a:schemeClr val="bg2"/>
              </a:buClr>
            </a:pPr>
            <a:endParaRPr lang="ru-RU" sz="2400" b="1" dirty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</a:pPr>
            <a:r>
              <a:rPr lang="ru-RU" sz="2400" b="1" dirty="0">
                <a:solidFill>
                  <a:schemeClr val="bg2"/>
                </a:solidFill>
              </a:rPr>
              <a:t>Доходный  - прямая капитализация дохода от недвижимости </a:t>
            </a:r>
            <a:r>
              <a:rPr lang="ru-RU" sz="2400" b="1" dirty="0" smtClean="0">
                <a:solidFill>
                  <a:schemeClr val="bg2"/>
                </a:solidFill>
              </a:rPr>
              <a:t>(почти не </a:t>
            </a:r>
            <a:r>
              <a:rPr lang="ru-RU" sz="2400" b="1" dirty="0">
                <a:solidFill>
                  <a:schemeClr val="bg2"/>
                </a:solidFill>
              </a:rPr>
              <a:t>применяется, т.к. нет информации)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0808" y="76200"/>
            <a:ext cx="8270382" cy="860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</a:rPr>
              <a:t>Подходы для оценки объектов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7" name="Овал 6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28117" y="105203"/>
              <a:ext cx="30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7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5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988"/>
            <a:ext cx="12192000" cy="177501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761377" y="4303396"/>
            <a:ext cx="4148869" cy="147915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49" y="358700"/>
            <a:ext cx="9899708" cy="68184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Источники информации об объектах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033" y="1563969"/>
            <a:ext cx="2591907" cy="8359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Орган регистрации права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66986" y="2778951"/>
            <a:ext cx="2591907" cy="8359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Интернет-сайты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9859" y="1563969"/>
            <a:ext cx="2591907" cy="8359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Органы государственной власти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08685" y="1563969"/>
            <a:ext cx="3046194" cy="8359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Ресурсоснабжающие</a:t>
            </a:r>
            <a:r>
              <a:rPr lang="ru-RU" b="1" dirty="0"/>
              <a:t> организации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8318" y="2778951"/>
            <a:ext cx="2635982" cy="8359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Агентства недвижимости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715666" y="3956005"/>
            <a:ext cx="3885507" cy="0"/>
          </a:xfrm>
          <a:prstGeom prst="line">
            <a:avLst/>
          </a:prstGeom>
          <a:ln w="28575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2"/>
          </p:cNvCxnSpPr>
          <p:nvPr/>
        </p:nvCxnSpPr>
        <p:spPr>
          <a:xfrm flipH="1">
            <a:off x="5835812" y="2399885"/>
            <a:ext cx="1" cy="1556120"/>
          </a:xfrm>
          <a:prstGeom prst="line">
            <a:avLst/>
          </a:prstGeom>
          <a:ln w="28575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601173" y="3956005"/>
            <a:ext cx="2438233" cy="0"/>
          </a:xfrm>
          <a:prstGeom prst="line">
            <a:avLst/>
          </a:prstGeom>
          <a:ln w="28575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835811" y="3950971"/>
            <a:ext cx="0" cy="352425"/>
          </a:xfrm>
          <a:prstGeom prst="straightConnector1">
            <a:avLst/>
          </a:prstGeom>
          <a:ln w="28575">
            <a:solidFill>
              <a:schemeClr val="bg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90406" y="5354504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СПб ГБУ «Кадастровая оценка»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184826" y="4327564"/>
            <a:ext cx="1301970" cy="1026940"/>
            <a:chOff x="5380932" y="4565606"/>
            <a:chExt cx="1301970" cy="102694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380932" y="4565606"/>
              <a:ext cx="1301970" cy="102694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200" y="4589787"/>
              <a:ext cx="1136371" cy="939536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27" name="Овал 26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28117" y="105203"/>
              <a:ext cx="30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ru-RU" sz="2400" dirty="0"/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flipH="1">
            <a:off x="2702088" y="2399885"/>
            <a:ext cx="13578" cy="1551086"/>
          </a:xfrm>
          <a:prstGeom prst="straightConnector1">
            <a:avLst/>
          </a:prstGeom>
          <a:ln w="28575">
            <a:solidFill>
              <a:schemeClr val="bg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177828" y="3614867"/>
            <a:ext cx="0" cy="352425"/>
          </a:xfrm>
          <a:prstGeom prst="straightConnector1">
            <a:avLst/>
          </a:prstGeom>
          <a:ln w="28575">
            <a:solidFill>
              <a:schemeClr val="bg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507982" y="3614867"/>
            <a:ext cx="0" cy="352425"/>
          </a:xfrm>
          <a:prstGeom prst="straightConnector1">
            <a:avLst/>
          </a:prstGeom>
          <a:ln w="28575">
            <a:solidFill>
              <a:schemeClr val="bg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2" idx="2"/>
          </p:cNvCxnSpPr>
          <p:nvPr/>
        </p:nvCxnSpPr>
        <p:spPr>
          <a:xfrm>
            <a:off x="9031782" y="2399885"/>
            <a:ext cx="7624" cy="1551086"/>
          </a:xfrm>
          <a:prstGeom prst="straightConnector1">
            <a:avLst/>
          </a:prstGeom>
          <a:ln w="28575">
            <a:solidFill>
              <a:schemeClr val="bg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7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069"/>
            <a:ext cx="12192000" cy="177501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453251" y="1282472"/>
            <a:ext cx="3423457" cy="479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РЫНОЧНЫЕ ДАННЫЕ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20985" y="4469463"/>
            <a:ext cx="3423457" cy="102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ЦЕНООБРАЗУЮЩИЕ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ФАКТОРЫ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311191" y="2691500"/>
            <a:ext cx="3717866" cy="987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 информационного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274477" y="1748177"/>
            <a:ext cx="952041" cy="92669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</p:cNvCxnSpPr>
          <p:nvPr/>
        </p:nvCxnSpPr>
        <p:spPr>
          <a:xfrm flipV="1">
            <a:off x="4419254" y="3707536"/>
            <a:ext cx="913142" cy="700948"/>
          </a:xfrm>
          <a:prstGeom prst="straightConnector1">
            <a:avLst/>
          </a:prstGeom>
          <a:ln w="57150"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507705" y="2137088"/>
            <a:ext cx="1829222" cy="77148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6"/>
            <a:endCxn id="26" idx="1"/>
          </p:cNvCxnSpPr>
          <p:nvPr/>
        </p:nvCxnSpPr>
        <p:spPr>
          <a:xfrm>
            <a:off x="7632833" y="3197662"/>
            <a:ext cx="960674" cy="27084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7" idx="1"/>
          </p:cNvCxnSpPr>
          <p:nvPr/>
        </p:nvCxnSpPr>
        <p:spPr>
          <a:xfrm>
            <a:off x="6939815" y="3739752"/>
            <a:ext cx="917791" cy="108396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4245664" y="-6936"/>
            <a:ext cx="3700669" cy="6818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</a:rPr>
              <a:t>Сбор данных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3356" y="760904"/>
            <a:ext cx="3780905" cy="191396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Обработка данных с официальных сайтов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Агентства недвижимости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 </a:t>
            </a:r>
            <a:r>
              <a:rPr lang="ru-RU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агрегаторы</a:t>
            </a:r>
            <a:endParaRPr lang="ru-RU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Самостоятельный сбор информации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7606" y="883901"/>
            <a:ext cx="4017817" cy="12217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База данных рыночных аналогов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93507" y="2948758"/>
            <a:ext cx="3210221" cy="10394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Аналитика изменения состояния рынка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57606" y="4339286"/>
            <a:ext cx="4017817" cy="9688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Геоинформационные слои </a:t>
            </a:r>
            <a:r>
              <a:rPr lang="ru-RU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ценообразующих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факторов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583" y="3195922"/>
            <a:ext cx="3774671" cy="24251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Соглашения об информационном обмене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геоинформационных слоев по запросам БД ИОГВ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Обработка норм.-прав. 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Обработка данных с официальных сайтов комитетов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Ручная </a:t>
            </a:r>
            <a:r>
              <a:rPr lang="ru-RU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геопривязка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данных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533908" y="76200"/>
            <a:ext cx="540328" cy="540000"/>
            <a:chOff x="11533908" y="76200"/>
            <a:chExt cx="540328" cy="540000"/>
          </a:xfrm>
        </p:grpSpPr>
        <p:sp>
          <p:nvSpPr>
            <p:cNvPr id="28" name="Овал 27"/>
            <p:cNvSpPr/>
            <p:nvPr/>
          </p:nvSpPr>
          <p:spPr>
            <a:xfrm>
              <a:off x="11533908" y="76200"/>
              <a:ext cx="540328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533908" y="105203"/>
              <a:ext cx="540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10</a:t>
              </a:r>
            </a:p>
          </p:txBody>
        </p:sp>
      </p:grpSp>
      <p:sp>
        <p:nvSpPr>
          <p:cNvPr id="13" name="Овал 12"/>
          <p:cNvSpPr/>
          <p:nvPr/>
        </p:nvSpPr>
        <p:spPr>
          <a:xfrm>
            <a:off x="4697128" y="2549289"/>
            <a:ext cx="2935705" cy="1296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9749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1242</TotalTime>
  <Words>1212</Words>
  <Application>Microsoft Office PowerPoint</Application>
  <PresentationFormat>Широкоэкранный</PresentationFormat>
  <Paragraphs>213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Verdana</vt:lpstr>
      <vt:lpstr>Wingdings</vt:lpstr>
      <vt:lpstr>Wingdings 3</vt:lpstr>
      <vt:lpstr>Сектор</vt:lpstr>
      <vt:lpstr>Реализация новых правил кадастровой оценки объектов недвижимости на территории  Санкт-Петербурга</vt:lpstr>
      <vt:lpstr>Исторические даты</vt:lpstr>
      <vt:lpstr>Направления работы учреждения</vt:lpstr>
      <vt:lpstr>Структура организации</vt:lpstr>
      <vt:lpstr>Сайт учреждения http://www.ko.spb.ru/</vt:lpstr>
      <vt:lpstr>Презентация PowerPoint</vt:lpstr>
      <vt:lpstr>Презентация PowerPoint</vt:lpstr>
      <vt:lpstr>Источники информации об объектах</vt:lpstr>
      <vt:lpstr>Презентация PowerPoint</vt:lpstr>
      <vt:lpstr>Презентация PowerPoint</vt:lpstr>
      <vt:lpstr>Презентация PowerPoint</vt:lpstr>
      <vt:lpstr>Мониторинг рыночных цен - это процесс систематического или непрерывного сбора информации об изменении цен сделок (предложений) на объекты недвижимости, анализа полученной информации, не относящейся непосредственно к объектам недвижимости, но влияющей на их стоимость</vt:lpstr>
      <vt:lpstr>Перечень источников информации рыночных данных </vt:lpstr>
      <vt:lpstr>Взаимодействие с органами государственной власти и организациями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ГБУ "Кадастровая оценка"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Ширшова Анна Ильинична</dc:creator>
  <cp:lastModifiedBy>Грибовский Сергей Викторович</cp:lastModifiedBy>
  <cp:revision>124</cp:revision>
  <cp:lastPrinted>2018-05-07T06:07:42Z</cp:lastPrinted>
  <dcterms:created xsi:type="dcterms:W3CDTF">2018-04-27T08:44:14Z</dcterms:created>
  <dcterms:modified xsi:type="dcterms:W3CDTF">2018-05-14T11:21:55Z</dcterms:modified>
</cp:coreProperties>
</file>